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66" r:id="rId11"/>
    <p:sldId id="270" r:id="rId12"/>
    <p:sldId id="271" r:id="rId13"/>
    <p:sldId id="272" r:id="rId14"/>
    <p:sldId id="273" r:id="rId15"/>
    <p:sldId id="274" r:id="rId16"/>
    <p:sldId id="277" r:id="rId17"/>
    <p:sldId id="275" r:id="rId18"/>
    <p:sldId id="265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Первый опрос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Воспринимают надпись, как украшение одежды</c:v>
                </c:pt>
                <c:pt idx="1">
                  <c:v>Знают перевод надписи на своей одежде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0.47000000000000003</c:v>
                </c:pt>
                <c:pt idx="1">
                  <c:v>0.53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Второй опрос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Воспринимают надпись, как украшение одежды</c:v>
                </c:pt>
                <c:pt idx="1">
                  <c:v>Знают перевод надписи на своей одежде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0.33000000000000007</c:v>
                </c:pt>
                <c:pt idx="1">
                  <c:v>0.67000000000000015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0A1F840-1EE7-47DA-9D65-52BF39878C0F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D8E122-68D4-4FC3-A7F8-8B461096E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F840-1EE7-47DA-9D65-52BF39878C0F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E122-68D4-4FC3-A7F8-8B461096E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0A1F840-1EE7-47DA-9D65-52BF39878C0F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FD8E122-68D4-4FC3-A7F8-8B461096E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F840-1EE7-47DA-9D65-52BF39878C0F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8E122-68D4-4FC3-A7F8-8B461096E6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F840-1EE7-47DA-9D65-52BF39878C0F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FD8E122-68D4-4FC3-A7F8-8B461096E6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0A1F840-1EE7-47DA-9D65-52BF39878C0F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D8E122-68D4-4FC3-A7F8-8B461096E6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0A1F840-1EE7-47DA-9D65-52BF39878C0F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D8E122-68D4-4FC3-A7F8-8B461096E6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F840-1EE7-47DA-9D65-52BF39878C0F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8E122-68D4-4FC3-A7F8-8B461096E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F840-1EE7-47DA-9D65-52BF39878C0F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D8E122-68D4-4FC3-A7F8-8B461096E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F840-1EE7-47DA-9D65-52BF39878C0F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8E122-68D4-4FC3-A7F8-8B461096E6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0A1F840-1EE7-47DA-9D65-52BF39878C0F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FD8E122-68D4-4FC3-A7F8-8B461096E6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A1F840-1EE7-47DA-9D65-52BF39878C0F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D8E122-68D4-4FC3-A7F8-8B461096E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Исследовательская работа.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700" dirty="0" smtClean="0"/>
              <a:t>Иностранные надписи на нашей одежде.</a:t>
            </a:r>
            <a:endParaRPr lang="ru-RU" sz="27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u="sng" dirty="0" smtClean="0"/>
              <a:t>1. </a:t>
            </a:r>
            <a:r>
              <a:rPr lang="ru-RU" sz="3600" u="sng" dirty="0" smtClean="0"/>
              <a:t>РОМАНТИКА/ЛЮБОВЬ</a:t>
            </a:r>
            <a:endParaRPr lang="ru-RU" sz="4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611560" y="1556792"/>
          <a:ext cx="8152784" cy="4936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28"/>
                <a:gridCol w="2145900"/>
                <a:gridCol w="2160240"/>
                <a:gridCol w="1512168"/>
                <a:gridCol w="1528048"/>
              </a:tblGrid>
              <a:tr h="8019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0024" marR="90024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НАДПИСЬ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ПЕРЕВОД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</a:t>
                      </a:r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ЗНАЕТ ЗНАЧЕНИЕ</a:t>
                      </a:r>
                      <a:r>
                        <a:rPr lang="ru-RU" baseline="0" dirty="0" smtClean="0"/>
                        <a:t> НАДПИСИ?</a:t>
                      </a:r>
                      <a:endParaRPr lang="ru-RU" dirty="0"/>
                    </a:p>
                  </a:txBody>
                  <a:tcPr marL="90024" marR="90024" anchor="ctr"/>
                </a:tc>
              </a:tr>
              <a:tr h="56271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You are my Love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Ты моя любовь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</a:tr>
              <a:tr h="57664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Sweet heart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Сладкое сердечко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</a:tr>
              <a:tr h="57664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Love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Любовь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</a:tr>
              <a:tr h="576646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Just for you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Только для тебя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</a:tr>
              <a:tr h="576646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Pretty girl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Красотка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</a:tr>
              <a:tr h="576646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Love forever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Вечная любовь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</a:tr>
              <a:tr h="576646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Love me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Люби меня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19" marR="67519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u="sng" dirty="0" smtClean="0"/>
              <a:t>2. </a:t>
            </a:r>
            <a:r>
              <a:rPr lang="ru-RU" sz="3600" u="sng" dirty="0" smtClean="0"/>
              <a:t>КРЕДО</a:t>
            </a:r>
            <a:endParaRPr lang="ru-RU" sz="4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611560" y="1556793"/>
          <a:ext cx="8152784" cy="4536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28"/>
                <a:gridCol w="2145900"/>
                <a:gridCol w="2160240"/>
                <a:gridCol w="1512168"/>
                <a:gridCol w="1528048"/>
              </a:tblGrid>
              <a:tr h="10963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0024" marR="90024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НАДПИСЬ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ПЕРЕВОД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</a:t>
                      </a:r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ЗНАЕТ ЗНАЧЕНИЕ</a:t>
                      </a:r>
                      <a:r>
                        <a:rPr lang="ru-RU" baseline="0" dirty="0" smtClean="0"/>
                        <a:t> НАДПИСИ?</a:t>
                      </a:r>
                      <a:endParaRPr lang="ru-RU" dirty="0"/>
                    </a:p>
                  </a:txBody>
                  <a:tcPr marL="90024" marR="90024" anchor="ctr"/>
                </a:tc>
              </a:tr>
              <a:tr h="674668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Forever young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Вечно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молодой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1376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Best friends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Лучшие друзья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1376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Boy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Мальчик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1376"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Free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dom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Свобода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1376"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Super star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Суперзвезда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3.</a:t>
            </a:r>
            <a:r>
              <a:rPr lang="ru-RU" sz="3600" u="sng" dirty="0" smtClean="0"/>
              <a:t> ПРИЗЫВ</a:t>
            </a:r>
            <a:endParaRPr lang="ru-RU" sz="3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611560" y="1556793"/>
          <a:ext cx="8152784" cy="3240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28"/>
                <a:gridCol w="2145900"/>
                <a:gridCol w="2160240"/>
                <a:gridCol w="1512168"/>
                <a:gridCol w="1528048"/>
              </a:tblGrid>
              <a:tr h="112643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НАДПИСЬ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ПЕРЕВОД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</a:t>
                      </a:r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ЗНАЕТ ЗНАЧЕНИЕ</a:t>
                      </a:r>
                      <a:r>
                        <a:rPr lang="ru-RU" baseline="0" dirty="0" smtClean="0"/>
                        <a:t> НАДПИСИ?</a:t>
                      </a:r>
                      <a:endParaRPr lang="ru-RU" dirty="0"/>
                    </a:p>
                  </a:txBody>
                  <a:tcPr marL="90024" marR="90024" anchor="ctr"/>
                </a:tc>
              </a:tr>
              <a:tr h="693195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Don’t forget me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Не  забывай меня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0363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Follow me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Следуй  за мной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0363"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Sorry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Простите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u="sng" dirty="0" smtClean="0"/>
              <a:t>4. ГРАММАТИЧЕСКИЕ ОШИБКИ</a:t>
            </a:r>
            <a:endParaRPr lang="ru-RU" sz="3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611560" y="1556792"/>
          <a:ext cx="8152784" cy="2547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28"/>
                <a:gridCol w="2145900"/>
                <a:gridCol w="2160240"/>
                <a:gridCol w="1512168"/>
                <a:gridCol w="1528048"/>
              </a:tblGrid>
              <a:tr h="9938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НАДПИСЬ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ПЕРЕВОД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</a:t>
                      </a:r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ЗНАЕТ ЗНАЧЕНИЕ</a:t>
                      </a:r>
                      <a:r>
                        <a:rPr lang="ru-RU" baseline="0" dirty="0" smtClean="0"/>
                        <a:t> НАДПИСИ?</a:t>
                      </a:r>
                      <a:endParaRPr lang="ru-RU" dirty="0"/>
                    </a:p>
                  </a:txBody>
                  <a:tcPr marL="90024" marR="90024" anchor="ctr"/>
                </a:tc>
              </a:tr>
              <a:tr h="611615"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Warld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набор слов с ошибками в слове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WORLD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6762"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Suecess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Успех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(success)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u="sng" dirty="0" smtClean="0"/>
              <a:t>5. ДИЗАЙНЕРЫ</a:t>
            </a:r>
            <a:endParaRPr lang="ru-RU" sz="3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611560" y="1556792"/>
          <a:ext cx="8152784" cy="5167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28"/>
                <a:gridCol w="2145900"/>
                <a:gridCol w="2160240"/>
                <a:gridCol w="1512168"/>
                <a:gridCol w="1528048"/>
              </a:tblGrid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0024" marR="90024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НАДПИСЬ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ПЕРЕВОД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</a:t>
                      </a:r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ЗНАЕТ ЗНАЧЕНИЕ</a:t>
                      </a:r>
                      <a:r>
                        <a:rPr lang="ru-RU" baseline="0" dirty="0" smtClean="0"/>
                        <a:t> НАДПИСИ?</a:t>
                      </a:r>
                      <a:endParaRPr lang="ru-RU" dirty="0"/>
                    </a:p>
                  </a:txBody>
                  <a:tcPr marL="90024" marR="90024" anchor="ctr"/>
                </a:tc>
              </a:tr>
              <a:tr h="462371"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pPr indent="-255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Adidas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3822"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Nike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3822"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Dior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3822"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D&amp;G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3822"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Russia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3822"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New York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3822"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Sydney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3822"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Madrid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3822"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Paris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u="sng" dirty="0" smtClean="0"/>
              <a:t>6. МУЗЫКА</a:t>
            </a:r>
            <a:endParaRPr lang="ru-RU" sz="3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611560" y="1556793"/>
          <a:ext cx="8152784" cy="2238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28"/>
                <a:gridCol w="2145900"/>
                <a:gridCol w="2160240"/>
                <a:gridCol w="1512168"/>
                <a:gridCol w="1528048"/>
              </a:tblGrid>
              <a:tr h="8363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НАДПИСЬ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ПЕРЕВОД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</a:t>
                      </a:r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ЗНАЕТ ЗНАЧЕНИЕ</a:t>
                      </a:r>
                      <a:r>
                        <a:rPr lang="ru-RU" baseline="0" dirty="0" smtClean="0"/>
                        <a:t> НАДПИСИ?</a:t>
                      </a:r>
                      <a:endParaRPr lang="ru-RU" dirty="0"/>
                    </a:p>
                  </a:txBody>
                  <a:tcPr marL="90024" marR="90024" anchor="ctr"/>
                </a:tc>
              </a:tr>
              <a:tr h="796428">
                <a:tc>
                  <a:txBody>
                    <a:bodyPr/>
                    <a:lstStyle/>
                    <a:p>
                      <a:r>
                        <a:rPr lang="ru-RU" dirty="0" smtClean="0"/>
                        <a:t>27</a:t>
                      </a:r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latin typeface="Times New Roman"/>
                          <a:ea typeface="Times New Roman"/>
                          <a:cs typeface="Times New Roman"/>
                        </a:rPr>
                        <a:t>Jazz is like my life</a:t>
                      </a:r>
                      <a:endParaRPr lang="ru-RU" sz="3600" b="1" i="1" u="sng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latin typeface="Times New Roman"/>
                          <a:ea typeface="Times New Roman"/>
                          <a:cs typeface="Times New Roman"/>
                        </a:rPr>
                        <a:t>Джаз - моя жизнь</a:t>
                      </a:r>
                      <a:endParaRPr lang="ru-RU" sz="3600" b="1" i="1" u="sng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3600" b="1" i="1" u="sng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3600" b="1" i="1" u="sng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7439"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 marL="90024" marR="900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latin typeface="Times New Roman"/>
                          <a:ea typeface="Times New Roman"/>
                          <a:cs typeface="Times New Roman"/>
                        </a:rPr>
                        <a:t>Magic sound</a:t>
                      </a:r>
                      <a:endParaRPr lang="ru-RU" sz="3600" b="1" i="1" u="sng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latin typeface="Times New Roman"/>
                          <a:ea typeface="Times New Roman"/>
                          <a:cs typeface="Times New Roman"/>
                        </a:rPr>
                        <a:t>Волшебный звук</a:t>
                      </a:r>
                      <a:endParaRPr lang="ru-RU" sz="3600" b="1" i="1" u="sng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3600" b="1" i="1" u="sng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3600" b="1" i="1" u="sng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" name="Содержимое 12" descr="iAB0wADVn1Q.jp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lum bright="-10000" contrast="20000"/>
          </a:blip>
          <a:srcRect t="11862" r="16754" b="26225"/>
          <a:stretch>
            <a:fillRect/>
          </a:stretch>
        </p:blipFill>
        <p:spPr>
          <a:xfrm>
            <a:off x="2555776" y="1628800"/>
            <a:ext cx="2265580" cy="2808312"/>
          </a:xfrm>
        </p:spPr>
      </p:pic>
      <p:pic>
        <p:nvPicPr>
          <p:cNvPr id="15" name="Рисунок 14" descr="14Po62027xk.jpg"/>
          <p:cNvPicPr>
            <a:picLocks noChangeAspect="1"/>
          </p:cNvPicPr>
          <p:nvPr/>
        </p:nvPicPr>
        <p:blipFill>
          <a:blip r:embed="rId3" cstate="print">
            <a:lum contrast="20000"/>
          </a:blip>
          <a:srcRect l="13210" t="19550" r="13210" b="15351"/>
          <a:stretch>
            <a:fillRect/>
          </a:stretch>
        </p:blipFill>
        <p:spPr>
          <a:xfrm>
            <a:off x="5724128" y="1628800"/>
            <a:ext cx="3024336" cy="4464496"/>
          </a:xfrm>
          <a:prstGeom prst="rect">
            <a:avLst/>
          </a:prstGeom>
        </p:spPr>
      </p:pic>
      <p:pic>
        <p:nvPicPr>
          <p:cNvPr id="24" name="Рисунок 23" descr="img10.png"/>
          <p:cNvPicPr>
            <a:picLocks noChangeAspect="1"/>
          </p:cNvPicPr>
          <p:nvPr/>
        </p:nvPicPr>
        <p:blipFill>
          <a:blip r:embed="rId4" cstate="print">
            <a:lum contrast="-20000"/>
          </a:blip>
          <a:srcRect l="9808" t="9025" r="17464" b="27464"/>
          <a:stretch>
            <a:fillRect/>
          </a:stretch>
        </p:blipFill>
        <p:spPr>
          <a:xfrm>
            <a:off x="2843808" y="4509120"/>
            <a:ext cx="2736304" cy="223224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02568"/>
          </a:xfrm>
        </p:spPr>
        <p:txBody>
          <a:bodyPr>
            <a:noAutofit/>
          </a:bodyPr>
          <a:lstStyle/>
          <a:p>
            <a:r>
              <a:rPr lang="ru-RU" sz="3600" u="sng" dirty="0" smtClean="0"/>
              <a:t>Выводы. </a:t>
            </a:r>
            <a:r>
              <a:rPr lang="ru-RU" sz="3600" u="sng" dirty="0" smtClean="0"/>
              <a:t>Анализ </a:t>
            </a:r>
            <a:r>
              <a:rPr lang="ru-RU" sz="3600" u="sng" dirty="0" smtClean="0"/>
              <a:t>проведённой исследовательской работы.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496944" cy="5373216"/>
          </a:xfrm>
        </p:spPr>
        <p:txBody>
          <a:bodyPr>
            <a:noAutofit/>
          </a:bodyPr>
          <a:lstStyle/>
          <a:p>
            <a:r>
              <a:rPr lang="ru-RU" sz="2100" dirty="0" smtClean="0"/>
              <a:t>По данным моего исследования большинство учащихся нашей школы в своем гардеробе имеют предметы одежды, содержащие надписи на английском языке. Из всех опрошенных  60% учащихся знают перевод той надписи, которая есть у них на одежде. Также 30% ребят отметили, что обращают внимание на смысл иностранных надписей при  покупке вещей. 10% опрошенных учащихся с трудом переводили  свои надписи. Незнание смысла написанного они объясняли тем, что они воспринимают их как украшение  понравившейся при покупке  одежды. В ходе исследования мною были выявлены надписи, содержащие грамматические и лексические ошибки. Очень редко встречались  надписи, состоящие  просто из набора букв, т.е. в них отсутствовал смысл. </a:t>
            </a:r>
          </a:p>
          <a:p>
            <a:r>
              <a:rPr lang="ru-RU" sz="2100" dirty="0" smtClean="0"/>
              <a:t>В </a:t>
            </a:r>
            <a:r>
              <a:rPr lang="ru-RU" sz="2100" dirty="0" smtClean="0"/>
              <a:t>своём исследовании я считаю, что достигла поставленной цели. Мне удалось выявить уровень понимания учащимися нашей школы значения иностранных надписей на одежде. </a:t>
            </a:r>
          </a:p>
          <a:p>
            <a:endParaRPr lang="ru-RU" sz="21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Моя исследовательская работа показывает, что каждый подросток должен проявить интерес к тому, что написано на его одежде. Судя по тому, что надписи бывают разными, можно и оказаться в неловком положении. Не стоит надеяться на то, что все вокруг не знают иностранного языка и не понимают, что написано на вашей одежде. Всем нужно стремиться к тому, чтобы знание английского языка было на хорошем уровне, чтобы   правильно понимать смысл иностранных надписей.</a:t>
            </a:r>
            <a:endParaRPr lang="ru-RU" b="1" i="1" u="sng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200" dirty="0" smtClean="0"/>
              <a:t>ПОДГОТОВИЛА: Мишагина Анастасия, ученица 9 «А» класса.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  <p:pic>
        <p:nvPicPr>
          <p:cNvPr id="5" name="Рисунок 4" descr="37-6.jpg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lum contrast="10000"/>
          </a:blip>
          <a:srcRect l="1099" r="1099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152128"/>
          </a:xfrm>
        </p:spPr>
        <p:txBody>
          <a:bodyPr/>
          <a:lstStyle/>
          <a:p>
            <a:r>
              <a:rPr lang="ru-RU" dirty="0" smtClean="0"/>
              <a:t>Цели и задачи.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153400" cy="46112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Цель-выявление уровня  понимания учащимися нашей школы значения иностранных надписей на одежде.</a:t>
            </a:r>
          </a:p>
          <a:p>
            <a:r>
              <a:rPr lang="ru-RU" dirty="0" smtClean="0"/>
              <a:t>Задачи:</a:t>
            </a:r>
          </a:p>
          <a:p>
            <a:pPr lvl="0"/>
            <a:r>
              <a:rPr lang="ru-RU" dirty="0" smtClean="0"/>
              <a:t>Изучить историю появления надписей.</a:t>
            </a:r>
          </a:p>
          <a:p>
            <a:pPr lvl="0"/>
            <a:r>
              <a:rPr lang="ru-RU" dirty="0" smtClean="0"/>
              <a:t>Найти определенное количество надписей на одежде учащихся нашей школы.</a:t>
            </a:r>
          </a:p>
          <a:p>
            <a:pPr lvl="0"/>
            <a:r>
              <a:rPr lang="ru-RU" dirty="0" smtClean="0"/>
              <a:t>Перевести на русский язык смысл надписей.</a:t>
            </a:r>
          </a:p>
          <a:p>
            <a:r>
              <a:rPr lang="ru-RU" dirty="0" smtClean="0"/>
              <a:t>Провести анкетирование среди учащихся 5-11 классов с целью выявления  возраста, причины покупки этих вещей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История появления иностранных  надписей на одежде.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351840" cy="2448272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Надписи на одежде существовали еще много веков назад. И самые ранние известны нам по Древней Греции, где были вышивки на поясах, которые говорят  нам об именах владельцев. Очень часто в моде были надписи, которые представляли собой часть орнамента.</a:t>
            </a:r>
            <a:endParaRPr lang="ru-RU" sz="2800" dirty="0"/>
          </a:p>
        </p:txBody>
      </p:sp>
      <p:pic>
        <p:nvPicPr>
          <p:cNvPr id="6" name="Рисунок 5" descr="7872251244713146_helm_grozni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3645024"/>
            <a:ext cx="4428816" cy="29495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Надписи бывают очень разные.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Их можно объединить  в несколько групп по темам: романтика, спорт, кредо или жизненная позиция, призыв, музыка, города, дизайнеры, экология, религия, разное.</a:t>
            </a:r>
            <a:endParaRPr lang="ru-RU" dirty="0"/>
          </a:p>
        </p:txBody>
      </p:sp>
      <p:pic>
        <p:nvPicPr>
          <p:cNvPr id="13" name="Содержимое 12" descr="img15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220072" y="1772816"/>
            <a:ext cx="3552192" cy="4727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u="sng" dirty="0" smtClean="0"/>
              <a:t>Подражание молодёжной  моде.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3886200" cy="4572000"/>
          </a:xfrm>
        </p:spPr>
        <p:txBody>
          <a:bodyPr/>
          <a:lstStyle/>
          <a:p>
            <a:r>
              <a:rPr lang="ru-RU" dirty="0" smtClean="0"/>
              <a:t>В наше время  быть обычным  не интересно. Каждому подростку хочется подчёркивать свою индивидуальность.</a:t>
            </a:r>
          </a:p>
        </p:txBody>
      </p:sp>
      <p:pic>
        <p:nvPicPr>
          <p:cNvPr id="5" name="Содержимое 4" descr="trend-sezona-vesna-leto-2014-nadpisi-i-slogany-na-odezhde_1.jpe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355976" y="1772816"/>
            <a:ext cx="4502172" cy="263155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>
            <a:normAutofit fontScale="90000"/>
          </a:bodyPr>
          <a:lstStyle/>
          <a:p>
            <a:pPr lvl="0"/>
            <a:r>
              <a:rPr lang="ru-RU" u="sng" dirty="0" smtClean="0"/>
              <a:t>Важность понимания значения иностранных слов на нашей одежде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589567"/>
            <a:ext cx="4608512" cy="4572000"/>
          </a:xfrm>
        </p:spPr>
        <p:txBody>
          <a:bodyPr>
            <a:normAutofit fontScale="77500" lnSpcReduction="20000"/>
          </a:bodyPr>
          <a:lstStyle/>
          <a:p>
            <a:r>
              <a:rPr lang="ru-RU" sz="3100" dirty="0" smtClean="0"/>
              <a:t>Если надпись на футболке хоть в какой-то степени отражает сферу интересов ее владельца, то все в порядке. Вообще, к надписям на одежде следует относиться настороженно. Окружающие воспринимают их зачастую, как слова, произнесенные вслух хозяином модной одежды</a:t>
            </a:r>
            <a:r>
              <a:rPr lang="ru-RU" sz="3100" dirty="0" smtClean="0"/>
              <a:t>.</a:t>
            </a:r>
          </a:p>
          <a:p>
            <a:pPr>
              <a:buNone/>
            </a:pPr>
            <a:endParaRPr lang="en-US" sz="2100" dirty="0" smtClean="0"/>
          </a:p>
          <a:p>
            <a:pPr>
              <a:buNone/>
            </a:pPr>
            <a:endParaRPr lang="en-US" sz="2100" dirty="0" smtClean="0"/>
          </a:p>
          <a:p>
            <a:pPr>
              <a:buNone/>
            </a:pPr>
            <a:endParaRPr lang="en-US" sz="2100" dirty="0" smtClean="0"/>
          </a:p>
          <a:p>
            <a:pPr>
              <a:buNone/>
            </a:pPr>
            <a:endParaRPr lang="en-US" sz="2100" dirty="0" smtClean="0"/>
          </a:p>
          <a:p>
            <a:pPr algn="r">
              <a:buNone/>
            </a:pPr>
            <a:r>
              <a:rPr lang="ru-RU" sz="2100" dirty="0" smtClean="0"/>
              <a:t>(</a:t>
            </a:r>
            <a:r>
              <a:rPr lang="en-US" sz="2100" dirty="0" smtClean="0"/>
              <a:t>DON’T WALK, DANCE)</a:t>
            </a:r>
            <a:endParaRPr lang="ru-RU" sz="2100" dirty="0"/>
          </a:p>
        </p:txBody>
      </p:sp>
      <p:pic>
        <p:nvPicPr>
          <p:cNvPr id="7" name="Содержимое 6" descr="ASOS-T-Shirt-with-Dont-Walk-Dance-Back-Print_image1xxl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996420" y="1589088"/>
            <a:ext cx="3583459" cy="4572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Методика проведения исследования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Я провела анкетирование среди учащихся 5-11 классов с целью выявления определённого мнения относительно надписей на одежде. Моей главной целью было выявление уровня  понимания учащимися нашей школы значения иностранных надписей.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Результаты опроса учащихся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"/>
          </p:nvPr>
        </p:nvGraphicFramePr>
        <p:xfrm>
          <a:off x="395536" y="1589088"/>
          <a:ext cx="403244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Содержимое 12"/>
          <p:cNvGraphicFramePr>
            <a:graphicFrameLocks noGrp="1"/>
          </p:cNvGraphicFramePr>
          <p:nvPr>
            <p:ph sz="quarter" idx="2"/>
          </p:nvPr>
        </p:nvGraphicFramePr>
        <p:xfrm>
          <a:off x="4716016" y="1589088"/>
          <a:ext cx="4015234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403648" y="2743200"/>
            <a:ext cx="7091065" cy="2558008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Результаты опроса учащихся школы я разбила на группы по следующим темам</a:t>
            </a:r>
            <a:r>
              <a:rPr lang="ru-RU" sz="3200" dirty="0" smtClean="0"/>
              <a:t>: романтика, кредо, призыв, грамматические ошибки, дизайнеры, музыка.</a:t>
            </a:r>
            <a:endParaRPr lang="ru-RU" sz="32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Результаты опроса </a:t>
            </a:r>
            <a:r>
              <a:rPr lang="ru-RU" u="sng" dirty="0" smtClean="0"/>
              <a:t>учащихся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226</TotalTime>
  <Words>747</Words>
  <Application>Microsoft Office PowerPoint</Application>
  <PresentationFormat>Экран (4:3)</PresentationFormat>
  <Paragraphs>197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Обычная</vt:lpstr>
      <vt:lpstr>Исследовательская работа.</vt:lpstr>
      <vt:lpstr>Цели и задачи.</vt:lpstr>
      <vt:lpstr>История появления иностранных  надписей на одежде.</vt:lpstr>
      <vt:lpstr>Надписи бывают очень разные.</vt:lpstr>
      <vt:lpstr>Подражание молодёжной  моде.</vt:lpstr>
      <vt:lpstr>Важность понимания значения иностранных слов на нашей одежде</vt:lpstr>
      <vt:lpstr>Методика проведения исследования</vt:lpstr>
      <vt:lpstr>Результаты опроса учащихся</vt:lpstr>
      <vt:lpstr>Результаты опроса учащихся</vt:lpstr>
      <vt:lpstr>1. РОМАНТИКА/ЛЮБОВЬ</vt:lpstr>
      <vt:lpstr>2. КРЕДО</vt:lpstr>
      <vt:lpstr>3. ПРИЗЫВ</vt:lpstr>
      <vt:lpstr>4. ГРАММАТИЧЕСКИЕ ОШИБКИ</vt:lpstr>
      <vt:lpstr>5. ДИЗАЙНЕРЫ</vt:lpstr>
      <vt:lpstr>6. МУЗЫКА</vt:lpstr>
      <vt:lpstr>Слайд 16</vt:lpstr>
      <vt:lpstr>Выводы. Анализ проведённой исследовательской работы.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работа.</dc:title>
  <dc:creator>777</dc:creator>
  <cp:lastModifiedBy>777</cp:lastModifiedBy>
  <cp:revision>24</cp:revision>
  <dcterms:created xsi:type="dcterms:W3CDTF">2016-10-24T12:43:37Z</dcterms:created>
  <dcterms:modified xsi:type="dcterms:W3CDTF">2016-10-25T15:21:28Z</dcterms:modified>
</cp:coreProperties>
</file>