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356" r:id="rId2"/>
    <p:sldId id="357" r:id="rId3"/>
    <p:sldId id="353" r:id="rId4"/>
    <p:sldId id="315" r:id="rId5"/>
    <p:sldId id="298" r:id="rId6"/>
    <p:sldId id="354" r:id="rId7"/>
    <p:sldId id="317" r:id="rId8"/>
    <p:sldId id="358" r:id="rId9"/>
    <p:sldId id="359" r:id="rId10"/>
    <p:sldId id="302" r:id="rId11"/>
    <p:sldId id="305" r:id="rId12"/>
    <p:sldId id="307" r:id="rId13"/>
    <p:sldId id="308" r:id="rId14"/>
    <p:sldId id="336" r:id="rId15"/>
    <p:sldId id="309" r:id="rId16"/>
    <p:sldId id="318" r:id="rId17"/>
    <p:sldId id="311" r:id="rId18"/>
    <p:sldId id="274" r:id="rId19"/>
    <p:sldId id="337" r:id="rId20"/>
    <p:sldId id="312" r:id="rId21"/>
    <p:sldId id="320" r:id="rId22"/>
    <p:sldId id="321" r:id="rId23"/>
    <p:sldId id="322" r:id="rId24"/>
    <p:sldId id="323" r:id="rId25"/>
    <p:sldId id="324" r:id="rId26"/>
    <p:sldId id="325" r:id="rId27"/>
    <p:sldId id="328" r:id="rId28"/>
    <p:sldId id="326" r:id="rId29"/>
    <p:sldId id="340" r:id="rId30"/>
    <p:sldId id="341" r:id="rId31"/>
    <p:sldId id="329" r:id="rId32"/>
    <p:sldId id="279" r:id="rId33"/>
    <p:sldId id="338" r:id="rId34"/>
    <p:sldId id="288" r:id="rId35"/>
    <p:sldId id="330" r:id="rId36"/>
    <p:sldId id="286" r:id="rId37"/>
    <p:sldId id="339" r:id="rId38"/>
    <p:sldId id="332" r:id="rId39"/>
    <p:sldId id="342" r:id="rId40"/>
    <p:sldId id="343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2328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4AD53-9C12-4FF0-86CC-EC1539E2EA37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18D18-7B2B-47FB-BD92-B3B56A3EE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7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8D18-7B2B-47FB-BD92-B3B56A3EE15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8D18-7B2B-47FB-BD92-B3B56A3EE15E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5/58/John_walter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en.wikipedia.org/wiki/The_Times" TargetMode="Externa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Tester.ex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ikola_Tesla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en.wikipedia.org/wiki/File:NikolaTeslaLightbul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Marconi_1909.jpg" TargetMode="External"/><Relationship Id="rId5" Type="http://schemas.openxmlformats.org/officeDocument/2006/relationships/image" Target="../media/image39.jpeg"/><Relationship Id="rId10" Type="http://schemas.openxmlformats.org/officeDocument/2006/relationships/hyperlink" Target="http://en.wikipedia.org/wiki/Guglielmo_Marconi" TargetMode="External"/><Relationship Id="rId4" Type="http://schemas.openxmlformats.org/officeDocument/2006/relationships/hyperlink" Target="http://en.wikipedia.org/wiki/File:A-S-Popov.jpg" TargetMode="External"/><Relationship Id="rId9" Type="http://schemas.openxmlformats.org/officeDocument/2006/relationships/hyperlink" Target="http://en.wikipedia.org/wiki/Alexander_Popov_(physicist)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gif"/><Relationship Id="rId2" Type="http://schemas.openxmlformats.org/officeDocument/2006/relationships/hyperlink" Target="http://en.wikipedia.org/wiki/File:Bbc_broadcasting_house_fron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hyperlink" Target="http://en.wikipedia.org/wiki/BBC" TargetMode="External"/><Relationship Id="rId4" Type="http://schemas.openxmlformats.org/officeDocument/2006/relationships/image" Target="../media/image4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2;&#1085;&#1075;&#1083;&#1080;&#1081;&#1089;&#1082;&#1080;&#1081;%20&#1103;&#1079;&#1099;&#1082;\&#1084;&#1077;&#1088;&#1086;&#1087;&#1088;&#1080;&#1103;&#1090;&#1080;&#1103;%20&#1087;&#1086;%20&#1072;&#1085;&#1075;&#1083;.&#1103;&#1079;\&#1082;&#1086;&#1085;&#1082;&#1091;&#1088;&#1089;\Chris%20Morris%20-%20No%20Known4.avi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Tester.ex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jpeg"/><Relationship Id="rId7" Type="http://schemas.openxmlformats.org/officeDocument/2006/relationships/slide" Target="slide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20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mnogo.tv/out/pictures/1/jvc_av1404ae.jp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hyperlink" Target="http://a-domogarov.narod.ru/images/du_102006/du102006_26.jpg" TargetMode="External"/><Relationship Id="rId3" Type="http://schemas.openxmlformats.org/officeDocument/2006/relationships/hyperlink" Target="http://img.rutube.ru/thumbs/9e/a7/9ea7cdcb9f7e3821b47efa796ae58225-1.jpg" TargetMode="External"/><Relationship Id="rId7" Type="http://schemas.openxmlformats.org/officeDocument/2006/relationships/hyperlink" Target="http://tvarc.dvn.ru/screenshots/140/887/140887_01.jpg" TargetMode="External"/><Relationship Id="rId12" Type="http://schemas.openxmlformats.org/officeDocument/2006/relationships/image" Target="../media/image5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hyperlink" Target="http://stat8.blog.ru/lr/0901fef186bcd4e38270e7445f3813c4" TargetMode="External"/><Relationship Id="rId5" Type="http://schemas.openxmlformats.org/officeDocument/2006/relationships/hyperlink" Target="http://i041.radikal.ru/0912/1f/e45ebe503bd6.jpg" TargetMode="External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hyperlink" Target="http://archive.deloprincipa.ru/img/gallery/big/img_2529_resize_1.jpg" TargetMode="External"/><Relationship Id="rId1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2;&#1085;&#1075;&#1083;&#1080;&#1081;&#1089;&#1082;&#1080;&#1081;%20&#1103;&#1079;&#1099;&#1082;\&#1084;&#1077;&#1088;&#1086;&#1087;&#1088;&#1080;&#1103;&#1090;&#1080;&#1103;%20&#1087;&#1086;%20&#1072;&#1085;&#1075;&#1083;.&#1103;&#1079;\&#1082;&#1086;&#1085;&#1082;&#1091;&#1088;&#1089;\Coca%20Cola%20Commercial%20-%20Christmas%20Video%20%231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img12.nnm.ru/2/6/6/d/a/266da1323a0117f436562d270b42db44_ful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hyperlink" Target="http://a.foto.radikal.ru/0604/dd016cef693c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m.load.ru/Resources/Pictures/Soft/1464/009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2;&#1085;&#1075;&#1083;&#1080;&#1081;&#1089;&#1082;&#1080;&#1081;%20&#1103;&#1079;&#1099;&#1082;\&#1084;&#1077;&#1088;&#1086;&#1087;&#1088;&#1080;&#1103;&#1090;&#1080;&#1103;%20&#1087;&#1086;%20&#1072;&#1085;&#1075;&#1083;.&#1103;&#1079;\&#1082;&#1086;&#1085;&#1082;&#1091;&#1088;&#1089;\Madeleine%20Mccann%20on&#1082;&#1086;&#1088;&#1086;&#1090;&#1082;&#1086;.avi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interesnoe-kino.ru/wp-content/uploads/2009/12/Avatar-film-3.jpg" TargetMode="External"/><Relationship Id="rId3" Type="http://schemas.openxmlformats.org/officeDocument/2006/relationships/image" Target="../media/image57.jpeg"/><Relationship Id="rId7" Type="http://schemas.openxmlformats.org/officeDocument/2006/relationships/image" Target="../media/image59.jpeg"/><Relationship Id="rId2" Type="http://schemas.openxmlformats.org/officeDocument/2006/relationships/hyperlink" Target="http://img-fotki.yandex.ru/get/51/bingo-tlt.6e/0_3ab49_2325bd7f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tvrus.com/i/20060911/fmt_2_09030015.png.jpg" TargetMode="External"/><Relationship Id="rId11" Type="http://schemas.openxmlformats.org/officeDocument/2006/relationships/image" Target="../media/image55.jpeg"/><Relationship Id="rId5" Type="http://schemas.openxmlformats.org/officeDocument/2006/relationships/image" Target="../media/image58.jpeg"/><Relationship Id="rId10" Type="http://schemas.openxmlformats.org/officeDocument/2006/relationships/hyperlink" Target="http://m.load.ru/Resources/Pictures/Soft/1464/009.jpg" TargetMode="External"/><Relationship Id="rId4" Type="http://schemas.openxmlformats.org/officeDocument/2006/relationships/hyperlink" Target="http://www.epochtimes.ru/images/stories/02/china/105_161207.jpg" TargetMode="External"/><Relationship Id="rId9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m.load.ru/Resources/Pictures/Soft/1464/009.jpg" TargetMode="External"/><Relationship Id="rId3" Type="http://schemas.openxmlformats.org/officeDocument/2006/relationships/image" Target="../media/image58.jpeg"/><Relationship Id="rId7" Type="http://schemas.openxmlformats.org/officeDocument/2006/relationships/image" Target="../media/image60.jpeg"/><Relationship Id="rId2" Type="http://schemas.openxmlformats.org/officeDocument/2006/relationships/hyperlink" Target="http://www.epochtimes.ru/images/stories/02/china/105_16120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teresnoe-kino.ru/wp-content/uploads/2009/12/Avatar-film-3.jpg" TargetMode="External"/><Relationship Id="rId11" Type="http://schemas.openxmlformats.org/officeDocument/2006/relationships/image" Target="../media/image57.jpeg"/><Relationship Id="rId5" Type="http://schemas.openxmlformats.org/officeDocument/2006/relationships/image" Target="../media/image59.jpeg"/><Relationship Id="rId10" Type="http://schemas.openxmlformats.org/officeDocument/2006/relationships/hyperlink" Target="http://img-fotki.yandex.ru/get/51/bingo-tlt.6e/0_3ab49_2325bd7f_XL" TargetMode="External"/><Relationship Id="rId4" Type="http://schemas.openxmlformats.org/officeDocument/2006/relationships/hyperlink" Target="http://www.1tvrus.com/i/20060911/fmt_2_09030015.png.jpg" TargetMode="External"/><Relationship Id="rId9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2;&#1085;&#1075;&#1083;&#1080;&#1081;&#1089;&#1082;&#1080;&#1081;%20&#1103;&#1079;&#1099;&#1082;\&#1084;&#1077;&#1088;&#1086;&#1087;&#1088;&#1080;&#1103;&#1090;&#1080;&#1103;%20&#1087;&#1086;%20&#1072;&#1085;&#1075;&#1083;.&#1103;&#1079;\&#1082;&#1086;&#1085;&#1082;&#1091;&#1088;&#1089;\&#1087;&#1086;&#1090;&#1090;&#1077;&#1088;-&#1082;&#1080;&#1085;&#1086;.avi" TargetMode="External"/><Relationship Id="rId6" Type="http://schemas.openxmlformats.org/officeDocument/2006/relationships/image" Target="../media/image61.png"/><Relationship Id="rId5" Type="http://schemas.openxmlformats.org/officeDocument/2006/relationships/slide" Target="slide42.xml"/><Relationship Id="rId4" Type="http://schemas.openxmlformats.org/officeDocument/2006/relationships/slide" Target="slide3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62.png"/><Relationship Id="rId7" Type="http://schemas.openxmlformats.org/officeDocument/2006/relationships/hyperlink" Target="http://www.1tvrus.com/i/20060911/fmt_2_09030015.png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64.jpeg"/><Relationship Id="rId11" Type="http://schemas.openxmlformats.org/officeDocument/2006/relationships/slide" Target="slide45.xml"/><Relationship Id="rId5" Type="http://schemas.openxmlformats.org/officeDocument/2006/relationships/hyperlink" Target="http://www.spletnik.ru/img/__post/54/snapshot20090203195356_549f3c9dc074a6f4ea183c21bcc822cd_296.jpg" TargetMode="External"/><Relationship Id="rId10" Type="http://schemas.openxmlformats.org/officeDocument/2006/relationships/slide" Target="slide44.xml"/><Relationship Id="rId4" Type="http://schemas.openxmlformats.org/officeDocument/2006/relationships/image" Target="../media/image63.jpeg"/><Relationship Id="rId9" Type="http://schemas.openxmlformats.org/officeDocument/2006/relationships/slide" Target="slide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image" Target="../media/image65.png"/><Relationship Id="rId7" Type="http://schemas.openxmlformats.org/officeDocument/2006/relationships/image" Target="../media/image67.jpeg"/><Relationship Id="rId12" Type="http://schemas.openxmlformats.org/officeDocument/2006/relationships/slide" Target="slide4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hyperlink" Target="http://img-fotki.yandex.ru/get/3302/hq-collector.1ed/0_24f5e_97bcb215_XL" TargetMode="External"/><Relationship Id="rId11" Type="http://schemas.openxmlformats.org/officeDocument/2006/relationships/image" Target="../media/image48.jpeg"/><Relationship Id="rId5" Type="http://schemas.openxmlformats.org/officeDocument/2006/relationships/image" Target="../media/image66.jpeg"/><Relationship Id="rId10" Type="http://schemas.openxmlformats.org/officeDocument/2006/relationships/hyperlink" Target="http://tvarc.dvn.ru/screenshots/140/887/140887_01.jpg" TargetMode="External"/><Relationship Id="rId4" Type="http://schemas.openxmlformats.org/officeDocument/2006/relationships/hyperlink" Target="http://www.epochtimes.com.ua/rus/images/stories/05/world/u102_174837_20091212164401.jpg" TargetMode="External"/><Relationship Id="rId9" Type="http://schemas.openxmlformats.org/officeDocument/2006/relationships/slide" Target="slide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Tester.exe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9.jpeg"/><Relationship Id="rId7" Type="http://schemas.openxmlformats.org/officeDocument/2006/relationships/hyperlink" Target="http://images.google.co.uk/imgres?imgurl=http://www.northstarchurch.org/wallpaper/youtube_logo.jpg&amp;imgrefurl=http://profile.myspace.com/index.cfm?fuseaction=user.viewprofile&amp;friendID=122010515&amp;h=600&amp;w=800&amp;sz=129&amp;hl=en&amp;start=10&amp;tbnid=xGwSLR1kNOX8wM:&amp;tbnh=107&amp;tbnw=143&amp;prev=/images?q=youtube&amp;gbv=2&amp;svnum=10&amp;hl=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hyperlink" Target="http://www.jackbook.com/wp-content/uploads/2008/11/cyber-monday-2008-deals.jpg" TargetMode="External"/><Relationship Id="rId7" Type="http://schemas.openxmlformats.org/officeDocument/2006/relationships/hyperlink" Target="http://soft.mydiv.net/images/win/screens/Internet-Research-Scout/Internet-Research-Scout_S14768.jpg" TargetMode="External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hyperlink" Target="http://img.labnol.org/di/internet_TV.jpg" TargetMode="External"/><Relationship Id="rId4" Type="http://schemas.openxmlformats.org/officeDocument/2006/relationships/image" Target="../media/image85.jpeg"/><Relationship Id="rId9" Type="http://schemas.openxmlformats.org/officeDocument/2006/relationships/image" Target="../media/image8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Tester.ex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Tester.ex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9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slide" Target="slide28.xml"/><Relationship Id="rId4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tvrus.com/i/20060911/fmt_2_09030015.png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slide" Target="slide29.xml"/><Relationship Id="rId5" Type="http://schemas.openxmlformats.org/officeDocument/2006/relationships/image" Target="../media/image89.png"/><Relationship Id="rId4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slide" Target="slide30.xml"/><Relationship Id="rId4" Type="http://schemas.openxmlformats.org/officeDocument/2006/relationships/image" Target="../media/image9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letnik.ru/img/__post/54/snapshot20090203195356_549f3c9dc074a6f4ea183c21bcc822cd_296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slide" Target="slide29.xml"/><Relationship Id="rId5" Type="http://schemas.openxmlformats.org/officeDocument/2006/relationships/image" Target="../media/image89.png"/><Relationship Id="rId4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ochtimes.com.ua/rus/images/stories/05/world/u102_174837_20091212164401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slide" Target="slide31.xml"/><Relationship Id="rId5" Type="http://schemas.openxmlformats.org/officeDocument/2006/relationships/image" Target="../media/image92.png"/><Relationship Id="rId4" Type="http://schemas.openxmlformats.org/officeDocument/2006/relationships/image" Target="../media/image6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302/hq-collector.1ed/0_24f5e_97bcb215_XL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slide" Target="slide30.xml"/><Relationship Id="rId5" Type="http://schemas.openxmlformats.org/officeDocument/2006/relationships/image" Target="../media/image89.png"/><Relationship Id="rId4" Type="http://schemas.openxmlformats.org/officeDocument/2006/relationships/image" Target="../media/image9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tvarc.dvn.ru/screenshots/140/887/140887_01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slide" Target="slide30.xml"/><Relationship Id="rId5" Type="http://schemas.openxmlformats.org/officeDocument/2006/relationships/image" Target="../media/image89.png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2005.lu/pictures/savoir_lux/images/economie/presseecrite.jpg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9.jpeg"/><Relationship Id="rId2" Type="http://schemas.openxmlformats.org/officeDocument/2006/relationships/hyperlink" Target="http://news.sky.com/sky-news/content/StaticFile/jpg/2008/Dec/Week1/1517400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sky.com/sky-news/content/StaticFile/jpg/2009/Apr/Week2/15260419.jpg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0" Type="http://schemas.openxmlformats.org/officeDocument/2006/relationships/hyperlink" Target="http://www.astroleb.com/about_us/alain/vixen/daily.jpg" TargetMode="External"/><Relationship Id="rId4" Type="http://schemas.openxmlformats.org/officeDocument/2006/relationships/hyperlink" Target="http://news.sky.com/sky-news/content/StaticFile/jpg/2009/Aug/Week1/15351789.jpg" TargetMode="External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4604" y="1772816"/>
            <a:ext cx="777686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8000" b="1" i="1" dirty="0" smtClean="0">
                <a:solidFill>
                  <a:srgbClr val="0070C0"/>
                </a:solidFill>
                <a:latin typeface="Garamond Premr Pro Smbd" pitchFamily="18" charset="0"/>
              </a:rPr>
              <a:t>The  mass media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85786" y="1571612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282575">
              <a:spcBef>
                <a:spcPts val="600"/>
              </a:spcBef>
              <a:buClr>
                <a:srgbClr val="3891A7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smtClean="0">
                <a:solidFill>
                  <a:srgbClr val="002060"/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The longest running British newspaper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is </a:t>
            </a:r>
            <a:r>
              <a:rPr lang="en-GB" sz="2800" b="1" i="1" dirty="0" smtClean="0">
                <a:solidFill>
                  <a:schemeClr val="accent6">
                    <a:lumMod val="50000"/>
                  </a:schemeClr>
                </a:solidFill>
              </a:rPr>
              <a:t>The Times   </a:t>
            </a:r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began in 1785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GB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2" descr="C:\Documents and Settings\Admin\Мои документы\Мои рисунки\gener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8878">
            <a:off x="6160210" y="2840548"/>
            <a:ext cx="2279656" cy="3028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Picture 5" descr="Image:John wal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000372"/>
            <a:ext cx="1571636" cy="209167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85720" y="5214950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John Walter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was a 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</a:rPr>
              <a:t> founder of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hlinkClick r:id="rId5" tooltip="The Times"/>
              </a:rPr>
              <a:t>The Times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</a:rPr>
              <a:t> newspaper, London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th-TH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8786842" y="1554163"/>
            <a:ext cx="204758" cy="16032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1785918" y="214290"/>
            <a:ext cx="5429288" cy="12858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Newspapers in Britain</a:t>
            </a:r>
            <a:endParaRPr lang="ru-RU" sz="4000" cap="all" dirty="0"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0" name="Picture 6" descr="Thetimes-oct17-2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88501">
            <a:off x="3824227" y="2887636"/>
            <a:ext cx="2278214" cy="2878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My Downloads\school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92936"/>
            <a:ext cx="8572528" cy="606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72132" y="214290"/>
            <a:ext cx="3071834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Newspapers for children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3" descr="http://www.thenewspaper.org.uk/images/fp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714356"/>
            <a:ext cx="1500198" cy="178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0"/>
            <a:ext cx="4714908" cy="255454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Newspaper is the only national newspaper for 8 to 14 year old children designed for the classroom. It is produced by a small team of teachers and journalists.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It was first published in April 2000 and has been delivered to schools every half term since. 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57158" y="0"/>
            <a:ext cx="8501122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en-US" sz="4000" dirty="0" smtClean="0">
              <a:solidFill>
                <a:schemeClr val="tx2"/>
              </a:solidFill>
              <a:latin typeface="Adobe Caslon Pro Bold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    Do you like to read newspapers?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    What newspapers for children do you              know?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    What is your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favourite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 newspaper?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     How often are you delivered it?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     What articles do you like to read?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7-конечная звезда 3"/>
          <p:cNvSpPr/>
          <p:nvPr/>
        </p:nvSpPr>
        <p:spPr>
          <a:xfrm>
            <a:off x="2071670" y="785794"/>
            <a:ext cx="5214974" cy="50006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hlinkClick r:id="rId2" action="ppaction://hlinkfile"/>
              </a:rPr>
              <a:t>Check yourself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786710" y="6143644"/>
            <a:ext cx="107157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Admin\Мои документы\Мои рисунки\5854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3522781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ьная выноска 7"/>
          <p:cNvSpPr/>
          <p:nvPr/>
        </p:nvSpPr>
        <p:spPr>
          <a:xfrm>
            <a:off x="4357686" y="214290"/>
            <a:ext cx="4214842" cy="1000132"/>
          </a:xfrm>
          <a:prstGeom prst="wedgeEllipseCallout">
            <a:avLst>
              <a:gd name="adj1" fmla="val -73778"/>
              <a:gd name="adj2" fmla="val 11287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What is a radio?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714620"/>
            <a:ext cx="857256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process of sending and receiving messages through the air , broadcasting </a:t>
            </a:r>
            <a:r>
              <a:rPr lang="en-US" sz="2800" b="1" i="1" dirty="0" err="1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programmes</a:t>
            </a:r>
            <a:r>
              <a:rPr lang="en-US" sz="28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for people to listen to</a:t>
            </a:r>
            <a:endParaRPr lang="en-US" sz="2800" b="1" i="1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643306" y="4214818"/>
            <a:ext cx="21431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People can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786182" y="5143512"/>
            <a:ext cx="164307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get news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узнать новости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4282" y="5357826"/>
            <a:ext cx="314327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listen to  music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-послушать</a:t>
            </a:r>
            <a:r>
              <a:rPr kumimoji="0" lang="ru-RU" sz="2800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музыку</a:t>
            </a:r>
            <a:endParaRPr kumimoji="0" lang="en-US" sz="28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500694" y="5072074"/>
            <a:ext cx="364330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take part in talk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shows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принимать участие в ток-шоу</a:t>
            </a:r>
            <a:endParaRPr kumimoji="0" lang="en-US" sz="28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cxnSp>
        <p:nvCxnSpPr>
          <p:cNvPr id="19" name="Прямая со стрелкой 18"/>
          <p:cNvCxnSpPr>
            <a:stCxn id="8" idx="4"/>
          </p:cNvCxnSpPr>
          <p:nvPr/>
        </p:nvCxnSpPr>
        <p:spPr>
          <a:xfrm rot="5400000">
            <a:off x="5518553" y="1625192"/>
            <a:ext cx="1357324" cy="53578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2000232" y="4572008"/>
            <a:ext cx="1428760" cy="50006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464843" y="4964917"/>
            <a:ext cx="357984" cy="79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857884" y="4572008"/>
            <a:ext cx="1143008" cy="35719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3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57166"/>
            <a:ext cx="3714776" cy="838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Find the correct translation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714752"/>
            <a:ext cx="4637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3.Miss a radio </a:t>
            </a:r>
            <a:r>
              <a:rPr lang="en-US" sz="2800" b="1" dirty="0" err="1" smtClean="0">
                <a:solidFill>
                  <a:srgbClr val="0070C0"/>
                </a:solidFill>
              </a:rPr>
              <a:t>programme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643446"/>
            <a:ext cx="3927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4.Get news over the radio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786058"/>
            <a:ext cx="2944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2.Turn the radio on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928802"/>
            <a:ext cx="3105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1.Listen to the radio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2857496"/>
            <a:ext cx="274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b.</a:t>
            </a:r>
            <a:r>
              <a:rPr lang="ru-RU" sz="2400" dirty="0" smtClean="0">
                <a:solidFill>
                  <a:srgbClr val="0070C0"/>
                </a:solidFill>
              </a:rPr>
              <a:t>Слушать радио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2071678"/>
            <a:ext cx="2856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a.</a:t>
            </a:r>
            <a:r>
              <a:rPr lang="ru-RU" sz="2400" dirty="0" smtClean="0">
                <a:solidFill>
                  <a:srgbClr val="0070C0"/>
                </a:solidFill>
              </a:rPr>
              <a:t>Включить радио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4714884"/>
            <a:ext cx="2974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d.</a:t>
            </a:r>
            <a:r>
              <a:rPr lang="ru-RU" sz="2400" dirty="0" smtClean="0">
                <a:solidFill>
                  <a:srgbClr val="0070C0"/>
                </a:solidFill>
              </a:rPr>
              <a:t>Пропустить радиопередачу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3500438"/>
            <a:ext cx="3052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c.</a:t>
            </a:r>
            <a:r>
              <a:rPr lang="ru-RU" sz="2400" dirty="0" smtClean="0">
                <a:solidFill>
                  <a:srgbClr val="0070C0"/>
                </a:solidFill>
              </a:rPr>
              <a:t>Слушать новости по радио</a:t>
            </a:r>
            <a:endParaRPr lang="ru-RU" sz="2400" dirty="0">
              <a:solidFill>
                <a:srgbClr val="0070C0"/>
              </a:solidFill>
            </a:endParaRPr>
          </a:p>
        </p:txBody>
      </p:sp>
      <p:cxnSp>
        <p:nvCxnSpPr>
          <p:cNvPr id="14" name="Прямая со стрелкой 13"/>
          <p:cNvCxnSpPr>
            <a:endCxn id="8" idx="1"/>
          </p:cNvCxnSpPr>
          <p:nvPr/>
        </p:nvCxnSpPr>
        <p:spPr>
          <a:xfrm>
            <a:off x="3143240" y="2285992"/>
            <a:ext cx="2643206" cy="8023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9" idx="1"/>
          </p:cNvCxnSpPr>
          <p:nvPr/>
        </p:nvCxnSpPr>
        <p:spPr>
          <a:xfrm flipV="1">
            <a:off x="3000364" y="2302511"/>
            <a:ext cx="2714644" cy="8407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4679157" y="4179099"/>
            <a:ext cx="1143008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3"/>
          </p:cNvCxnSpPr>
          <p:nvPr/>
        </p:nvCxnSpPr>
        <p:spPr>
          <a:xfrm flipV="1">
            <a:off x="4213398" y="4143381"/>
            <a:ext cx="1287296" cy="7308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upload.wikimedia.org/wikipedia/en/thumb/c/c2/NikolaTeslaLightbulb.jpg/180px-NikolaTeslaLightbulb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2000264" cy="250033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http://upload.wikimedia.org/wikipedia/commons/e/e5/A-S-Popov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428736"/>
            <a:ext cx="1764030" cy="195834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http://upload.wikimedia.org/wikipedia/commons/d/da/Marconi_1909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142984"/>
            <a:ext cx="1688466" cy="214314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Вертикальный свиток 13"/>
          <p:cNvSpPr/>
          <p:nvPr/>
        </p:nvSpPr>
        <p:spPr>
          <a:xfrm>
            <a:off x="5857852" y="3357562"/>
            <a:ext cx="3286148" cy="2928958"/>
          </a:xfrm>
          <a:prstGeom prst="verticalScroll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2643174" y="3571876"/>
            <a:ext cx="3857652" cy="2857520"/>
          </a:xfrm>
          <a:prstGeom prst="verticalScroll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3643314"/>
            <a:ext cx="3143240" cy="2714644"/>
          </a:xfrm>
          <a:prstGeom prst="verticalScroll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643174" y="214290"/>
            <a:ext cx="4643470" cy="1071570"/>
          </a:xfrm>
          <a:prstGeom prst="wedgeEllipseCallout">
            <a:avLst>
              <a:gd name="adj1" fmla="val -100145"/>
              <a:gd name="adj2" fmla="val -333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Who invented 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a radio ?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000504"/>
            <a:ext cx="2643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smtClean="0">
                <a:hlinkClick r:id="rId8" tooltip="Nikola Tesla"/>
              </a:rPr>
              <a:t>Nikola Tesla</a:t>
            </a:r>
            <a:r>
              <a:rPr lang="en-US" i="1" dirty="0" smtClean="0"/>
              <a:t> developed means to reliably produce radio frequencies, publicly demonstrated the principles of radio, and transmitted long distant signals.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857628"/>
            <a:ext cx="3143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On May 7, 1895 the Russian physicist </a:t>
            </a:r>
            <a:r>
              <a:rPr lang="en-US" i="1" u="sng" dirty="0" smtClean="0">
                <a:hlinkClick r:id="rId9" tooltip="Alexander Popov (physicist)"/>
              </a:rPr>
              <a:t>Alexander Popov </a:t>
            </a:r>
            <a:r>
              <a:rPr lang="en-US" i="1" dirty="0" smtClean="0"/>
              <a:t>performed a public demonstration of transmission and reception of radio waves used for communication .This day has since been celebrated in Russia as “Radio Day</a:t>
            </a:r>
            <a:r>
              <a:rPr lang="en-US" i="1" u="sng" dirty="0" smtClean="0"/>
              <a:t>”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86480" y="3643314"/>
            <a:ext cx="26432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10" tooltip="Guglielmo Marconi"/>
              </a:rPr>
              <a:t>Guglielmo</a:t>
            </a:r>
            <a:r>
              <a:rPr lang="en-US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10" tooltip="Guglielmo Marconi"/>
              </a:rPr>
              <a:t> Marconi</a:t>
            </a:r>
            <a:r>
              <a:rPr lang="en-US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was an electrical engineer and Nobel laureate known for the development of a practical wireless telegraphy system.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 1896, he was awarded a patent for radio with British Patent .</a:t>
            </a:r>
            <a:endParaRPr lang="ru-RU" i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4" grpId="0" animBg="1"/>
      <p:bldP spid="6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0"/>
            <a:ext cx="757239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 Radio in the  UK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Содержимое 3" descr="http://upload.wikimedia.org/wikipedia/commons/thumb/a/a1/Bbc_broadcasting_house_front.jpg/180px-Bbc_broadcasting_house_fron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200026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Мои документы\Мои рисунки\BBC_Radi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4000" y="1000108"/>
            <a:ext cx="1350000" cy="108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928670"/>
            <a:ext cx="204094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/>
              <a:t>BBC radio 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572008"/>
            <a:ext cx="355898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Commercial Radio: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1428736"/>
            <a:ext cx="621510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Times New Roman" pitchFamily="18" charset="0"/>
              </a:rPr>
              <a:t>    A service of the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hlinkClick r:id="rId5" tooltip="BBC"/>
              </a:rPr>
              <a:t>British Broadcasting Corporation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</a:rPr>
              <a:t>which has operated in the United Kingdom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3714752"/>
            <a:ext cx="621510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The BBC radio services began in 1922.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2571744"/>
            <a:ext cx="621510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   BBC operates more than 40 stations that comprise 50% of all radio listening in the UK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5072074"/>
            <a:ext cx="621510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Started in 1970s, now includes over 300 private stations.</a:t>
            </a:r>
          </a:p>
        </p:txBody>
      </p:sp>
      <p:pic>
        <p:nvPicPr>
          <p:cNvPr id="13" name="Picture 6" descr="image.ax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93622" y="5500702"/>
            <a:ext cx="1698085" cy="10001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5" descr="Logo_Virgin_Radio-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4857760"/>
            <a:ext cx="1471411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17" name="Прямая соединительная линия 16"/>
          <p:cNvCxnSpPr/>
          <p:nvPr/>
        </p:nvCxnSpPr>
        <p:spPr>
          <a:xfrm rot="5400000">
            <a:off x="7286644" y="2071678"/>
            <a:ext cx="285752" cy="1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Мои документы\Мои рисунки\pictur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45" y="285728"/>
            <a:ext cx="8667811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500042"/>
            <a:ext cx="2786082" cy="8382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BBC studio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Chris Morris - No Known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4282" y="1500174"/>
            <a:ext cx="8636060" cy="48577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1357298"/>
            <a:ext cx="8410604" cy="2589218"/>
          </a:xfrm>
          <a:prstGeom prst="rect">
            <a:avLst/>
          </a:prstGeom>
          <a:solidFill>
            <a:srgbClr val="00B0F0"/>
          </a:solidFill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What does a radio studio look like?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How do announcers work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Have you ever seen the BBC studio?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xit" presetSubtype="0" accel="10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5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1071546"/>
            <a:ext cx="2643206" cy="4286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Uncountable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86182" y="0"/>
            <a:ext cx="178595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nouns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85852" y="1071546"/>
            <a:ext cx="200026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countable</a:t>
            </a:r>
            <a:endParaRPr kumimoji="0" lang="ru-RU" sz="280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1571612"/>
            <a:ext cx="2643206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We</a:t>
            </a:r>
            <a:r>
              <a:rPr kumimoji="0" lang="en-US" sz="2800" b="0" i="1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can count</a:t>
            </a:r>
            <a:endParaRPr kumimoji="0" lang="ru-RU" sz="2800" b="0" i="1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0628" y="1571612"/>
            <a:ext cx="3357586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We</a:t>
            </a:r>
            <a:r>
              <a:rPr kumimoji="0" lang="en-US" sz="2800" b="0" i="1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can not count</a:t>
            </a:r>
            <a:endParaRPr kumimoji="0" lang="ru-RU" sz="2800" b="0" i="1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4282" y="2214554"/>
            <a:ext cx="5072098" cy="29289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Computer –computer</a:t>
            </a: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Newspaper- newspaper</a:t>
            </a:r>
            <a:r>
              <a:rPr lang="en-US" sz="28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Message – message</a:t>
            </a: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Book- book</a:t>
            </a:r>
            <a:r>
              <a:rPr lang="en-US" sz="28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72198" y="2214554"/>
            <a:ext cx="2214578" cy="29289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Weather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air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357950" y="5214950"/>
            <a:ext cx="1357322" cy="57150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an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929322" y="5715016"/>
            <a:ext cx="2714644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cap="all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  some</a:t>
            </a: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any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2400" b="0" i="0" u="none" strike="noStrike" kern="1200" cap="all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lot of </a:t>
            </a:r>
            <a:r>
              <a:rPr kumimoji="0" lang="ru-RU" sz="2400" b="0" i="0" u="none" strike="noStrike" kern="1200" cap="all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n-US" sz="2400" b="0" i="0" u="none" strike="noStrike" kern="1200" cap="all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little</a:t>
            </a:r>
            <a:endParaRPr kumimoji="0" lang="ru-RU" sz="2400" b="0" i="0" u="none" strike="noStrike" kern="1200" cap="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3071802" y="571480"/>
            <a:ext cx="785818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5286380" y="500042"/>
            <a:ext cx="571504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6072198" y="5286388"/>
            <a:ext cx="1928826" cy="5715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072198" y="5286388"/>
            <a:ext cx="2000264" cy="5000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785786" y="5429264"/>
            <a:ext cx="1357322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an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429652" cy="5500726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Make  the plural  nouns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Newspaper –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Work –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Show-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Food-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Cinema-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Money-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Juice-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857232"/>
            <a:ext cx="8572560" cy="5643602"/>
          </a:xfrm>
          <a:prstGeom prst="rect">
            <a:avLst/>
          </a:prstGeom>
          <a:solidFill>
            <a:srgbClr val="92D050"/>
          </a:solidFill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Check yourself!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Newspaper – newspaper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Work –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lot of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Snow-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much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snow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Food-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much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food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Cinema- cinema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Money-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lot of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money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Juice-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much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juice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8" grpId="0" animBg="1"/>
      <p:bldP spid="9" grpId="0" animBg="1"/>
      <p:bldP spid="10" grpId="0" animBg="1"/>
      <p:bldP spid="12" grpId="0"/>
      <p:bldP spid="13" grpId="0"/>
      <p:bldP spid="26" grpId="0"/>
      <p:bldP spid="18" grpId="0" build="p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2000232" y="1071546"/>
            <a:ext cx="4929222" cy="42862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hlinkClick r:id="rId2" action="ppaction://hlinkfile"/>
              </a:rPr>
              <a:t>Check yourself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072462" y="6286520"/>
            <a:ext cx="107153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>
          <a:xfrm>
            <a:off x="214282" y="2428868"/>
            <a:ext cx="2214546" cy="15716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5072066" y="5500702"/>
            <a:ext cx="3857652" cy="785818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5643570" y="3786190"/>
            <a:ext cx="3000396" cy="857256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929322" y="2214554"/>
            <a:ext cx="2000264" cy="857256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5357818" y="357166"/>
            <a:ext cx="3571900" cy="928694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428868"/>
            <a:ext cx="2071702" cy="1500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The Media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C:\Documents and Settings\Admin\Мои документы\Мои рисунки\malici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000636"/>
            <a:ext cx="1785950" cy="1490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Documents and Settings\Admin\Мои документы\My Downloads\74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14290"/>
            <a:ext cx="1790092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Documents and Settings\Admin\Мои документы\Мои рисунки\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714488"/>
            <a:ext cx="1785950" cy="1339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786446" y="3786190"/>
            <a:ext cx="29289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5" action="ppaction://hlinksldjump"/>
              </a:rPr>
              <a:t>Television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143504" y="5500702"/>
            <a:ext cx="40004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6" action="ppaction://hlinksldjump"/>
              </a:rPr>
              <a:t>The internet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072198" y="2285992"/>
            <a:ext cx="16430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7" action="ppaction://hlinksldjump"/>
              </a:rPr>
              <a:t>Radio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500694" y="428604"/>
            <a:ext cx="36433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8" action="ppaction://hlinksldjump"/>
              </a:rPr>
              <a:t>Newspapers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45058" name="Picture 2" descr="Картинка 8 из 59683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27" y="3286124"/>
            <a:ext cx="1809764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9" name="Прямая со стрелкой 18"/>
          <p:cNvCxnSpPr/>
          <p:nvPr/>
        </p:nvCxnSpPr>
        <p:spPr>
          <a:xfrm rot="5400000" flipH="1" flipV="1">
            <a:off x="1678761" y="1250141"/>
            <a:ext cx="1143008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075" idx="3"/>
          </p:cNvCxnSpPr>
          <p:nvPr/>
        </p:nvCxnSpPr>
        <p:spPr>
          <a:xfrm>
            <a:off x="4719018" y="857232"/>
            <a:ext cx="56736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143108" y="2214554"/>
            <a:ext cx="642942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857752" y="2643182"/>
            <a:ext cx="100013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2285984" y="3714752"/>
            <a:ext cx="500066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786314" y="4214818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1535885" y="4393413"/>
            <a:ext cx="1643074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4714876" y="5898508"/>
            <a:ext cx="285752" cy="308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46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7" grpId="0" animBg="1"/>
      <p:bldP spid="16" grpId="0" animBg="1"/>
      <p:bldP spid="15" grpId="0" animBg="1"/>
      <p:bldP spid="14" grpId="0" animBg="1"/>
      <p:bldP spid="4" grpId="0"/>
      <p:bldP spid="3077" grpId="0"/>
      <p:bldP spid="3078" grpId="0"/>
      <p:bldP spid="3079" grpId="0"/>
      <p:bldP spid="30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100592_gallery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-338965"/>
            <a:ext cx="8429684" cy="71969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2214554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What is TV ?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7" name="Picture 18" descr="Картинка 13 из 5282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500174"/>
            <a:ext cx="1953654" cy="1465241"/>
          </a:xfrm>
          <a:prstGeom prst="rect">
            <a:avLst/>
          </a:prstGeom>
          <a:noFill/>
        </p:spPr>
      </p:pic>
      <p:pic>
        <p:nvPicPr>
          <p:cNvPr id="8" name="Picture 12" descr="Картинка 1 из 85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214686"/>
            <a:ext cx="2585325" cy="1445672"/>
          </a:xfrm>
          <a:prstGeom prst="rect">
            <a:avLst/>
          </a:prstGeom>
          <a:noFill/>
        </p:spPr>
      </p:pic>
      <p:pic>
        <p:nvPicPr>
          <p:cNvPr id="9" name="Picture 10" descr="Картинка 34 из 1516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2071678"/>
            <a:ext cx="1964545" cy="1571636"/>
          </a:xfrm>
          <a:prstGeom prst="rect">
            <a:avLst/>
          </a:prstGeom>
          <a:noFill/>
        </p:spPr>
      </p:pic>
      <p:pic>
        <p:nvPicPr>
          <p:cNvPr id="10" name="Picture 25" descr="Картинка 14 из 166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785794"/>
            <a:ext cx="1716121" cy="1143008"/>
          </a:xfrm>
          <a:prstGeom prst="rect">
            <a:avLst/>
          </a:prstGeom>
          <a:noFill/>
        </p:spPr>
      </p:pic>
      <p:pic>
        <p:nvPicPr>
          <p:cNvPr id="11" name="Picture 14" descr="Картинка 2 из 73819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00166" y="3500438"/>
            <a:ext cx="1835010" cy="1381459"/>
          </a:xfrm>
          <a:prstGeom prst="rect">
            <a:avLst/>
          </a:prstGeom>
          <a:noFill/>
        </p:spPr>
      </p:pic>
      <p:pic>
        <p:nvPicPr>
          <p:cNvPr id="12" name="Picture 16" descr="Картинка 26 из 666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43306" y="3214686"/>
            <a:ext cx="2017883" cy="16322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1285860"/>
            <a:ext cx="4143404" cy="23698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Broadcasting(</a:t>
            </a:r>
            <a:r>
              <a:rPr lang="ru-RU" sz="2400" b="1" dirty="0" err="1" smtClean="0">
                <a:solidFill>
                  <a:srgbClr val="7030A0"/>
                </a:solidFill>
              </a:rPr>
              <a:t>вещатель-ные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r>
              <a:rPr lang="en-US" sz="2400" b="1" dirty="0" err="1" smtClean="0">
                <a:solidFill>
                  <a:srgbClr val="7030A0"/>
                </a:solidFill>
              </a:rPr>
              <a:t>programmes</a:t>
            </a:r>
            <a:r>
              <a:rPr lang="en-US" sz="2400" b="1" dirty="0" smtClean="0">
                <a:solidFill>
                  <a:srgbClr val="7030A0"/>
                </a:solidFill>
              </a:rPr>
              <a:t> (the news, </a:t>
            </a:r>
            <a:r>
              <a:rPr lang="en-US" sz="2400" b="1" dirty="0" err="1" smtClean="0">
                <a:solidFill>
                  <a:srgbClr val="7030A0"/>
                </a:solidFill>
              </a:rPr>
              <a:t>plays,advertisements</a:t>
            </a:r>
            <a:r>
              <a:rPr lang="en-US" sz="2400" b="1" dirty="0" smtClean="0">
                <a:solidFill>
                  <a:srgbClr val="7030A0"/>
                </a:solidFill>
              </a:rPr>
              <a:t>, shows) for people to watch on their television sets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28" y="457200"/>
            <a:ext cx="419072" cy="900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43174" y="214290"/>
            <a:ext cx="50006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advertisment</a:t>
            </a:r>
            <a:endParaRPr kumimoji="0" lang="en-US" sz="4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000108"/>
            <a:ext cx="814393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tt-RU" sz="2400" dirty="0" smtClean="0">
                <a:solidFill>
                  <a:srgbClr val="00B050"/>
                </a:solidFill>
              </a:rPr>
              <a:t>   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a commercial interruption, where 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tt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thing, a product or a service are advertised . It helps people to choose best things.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00430" y="5929330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Реклама 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9" name="Coca Cola Commercial - Christmas Video #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71736" y="2214554"/>
            <a:ext cx="4214842" cy="316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96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  <p:bldP spid="5" grpId="0" build="p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en-US" sz="4400" b="1" i="1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documentary</a:t>
            </a:r>
            <a:r>
              <a:rPr lang="en-US" sz="4400" b="1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</a:rPr>
              <a:t/>
            </a:r>
            <a:br>
              <a:rPr lang="en-US" sz="4400" b="1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</a:rPr>
            </a:br>
            <a:endParaRPr lang="ru-RU" sz="4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714356"/>
            <a:ext cx="8277284" cy="130333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en-US" dirty="0" smtClean="0"/>
              <a:t>A </a:t>
            </a:r>
            <a:r>
              <a:rPr lang="en-US" dirty="0" err="1" smtClean="0"/>
              <a:t>programm</a:t>
            </a:r>
            <a:r>
              <a:rPr lang="en-US" dirty="0" smtClean="0"/>
              <a:t> which gives facts and information about a particular subject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58578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Документальный фильм</a:t>
            </a:r>
            <a:endParaRPr lang="en-US" sz="2800" b="1" i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7" name="Picture 17" descr="Картинка 53 из 36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357430"/>
            <a:ext cx="2143140" cy="30836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15" descr="Картинка 50 из 36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428868"/>
            <a:ext cx="3167084" cy="23753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143932" cy="94614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programm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,where the announcer says what the  weather will be like the next day.</a:t>
            </a:r>
            <a:endParaRPr lang="en-US" sz="4800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14546" y="457200"/>
            <a:ext cx="4429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Weather  forecast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39" descr="Картинка 4 из 149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14620"/>
            <a:ext cx="1534700" cy="20462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7554" y="5572140"/>
            <a:ext cx="2373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Прогноз Погоды</a:t>
            </a:r>
            <a:endParaRPr lang="en-US" sz="2400" b="1" i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457200"/>
            <a:ext cx="3357586" cy="838200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Talk show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186766" cy="151764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 is a discussion, where different problems are discussed by participants . They express their opinions, ask and answer questions.</a:t>
            </a:r>
            <a:endParaRPr lang="en-US" sz="4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" name="Madeleine Mccann onкоротко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2928934"/>
            <a:ext cx="5310435" cy="30003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00430" y="6000768"/>
            <a:ext cx="1928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solidFill>
                  <a:srgbClr val="0070C0"/>
                </a:solidFill>
                <a:latin typeface="Arial" pitchFamily="34" charset="0"/>
              </a:rPr>
              <a:t>Ток </a:t>
            </a:r>
            <a:r>
              <a:rPr lang="en-US" sz="3200" i="1" dirty="0" smtClean="0">
                <a:solidFill>
                  <a:srgbClr val="0070C0"/>
                </a:solidFill>
                <a:latin typeface="Arial" pitchFamily="34" charset="0"/>
              </a:rPr>
              <a:t>-</a:t>
            </a:r>
            <a:r>
              <a:rPr lang="ru-RU" sz="3200" i="1" dirty="0" smtClean="0">
                <a:solidFill>
                  <a:srgbClr val="0070C0"/>
                </a:solidFill>
                <a:latin typeface="Arial" pitchFamily="34" charset="0"/>
              </a:rPr>
              <a:t>шоу</a:t>
            </a:r>
            <a:endParaRPr lang="en-US" sz="3200" i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17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267068" cy="83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Match</a:t>
            </a:r>
            <a:r>
              <a:rPr lang="ru-RU" sz="2400" dirty="0" smtClean="0"/>
              <a:t> </a:t>
            </a:r>
            <a:r>
              <a:rPr lang="en-US" sz="2400" dirty="0" smtClean="0"/>
              <a:t>the words with the definitions </a:t>
            </a:r>
            <a:endParaRPr lang="ru-RU" sz="2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14282" y="1500174"/>
            <a:ext cx="264320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1.A documentary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14282" y="2500306"/>
            <a:ext cx="200026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2.A quiz show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3571876"/>
            <a:ext cx="200026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3.An advert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85720" y="4572008"/>
            <a:ext cx="178595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4.A cinema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571868" y="214290"/>
            <a:ext cx="5114932" cy="12144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      a.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commercial interruption, where a thing, a product or a service are advertised . it helps people to choose best things.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643306" y="1643050"/>
            <a:ext cx="5072098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b.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produced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by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recording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images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from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the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world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with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cameras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or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by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creating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images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using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animation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techniques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visual effects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3714744" y="3071810"/>
            <a:ext cx="5072098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which gives facts and information about a particular subject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714744" y="5429264"/>
            <a:ext cx="5072098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d.People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take part in a competition there . They are asked questions , they can win or lose the game. If they are in luck , they get  a prize.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714744" y="4429132"/>
            <a:ext cx="500066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e. A programmer  ,where sport events are told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85720" y="5357826"/>
            <a:ext cx="207170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5.Sport news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cxnSp>
        <p:nvCxnSpPr>
          <p:cNvPr id="17" name="Прямая со стрелкой 16"/>
          <p:cNvCxnSpPr>
            <a:stCxn id="4" idx="3"/>
          </p:cNvCxnSpPr>
          <p:nvPr/>
        </p:nvCxnSpPr>
        <p:spPr>
          <a:xfrm>
            <a:off x="2857488" y="1731007"/>
            <a:ext cx="928694" cy="18408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1250133" y="3750471"/>
            <a:ext cx="3571900" cy="15001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3"/>
          </p:cNvCxnSpPr>
          <p:nvPr/>
        </p:nvCxnSpPr>
        <p:spPr>
          <a:xfrm flipV="1">
            <a:off x="2214546" y="1142984"/>
            <a:ext cx="1428760" cy="2659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3"/>
          </p:cNvCxnSpPr>
          <p:nvPr/>
        </p:nvCxnSpPr>
        <p:spPr>
          <a:xfrm flipV="1">
            <a:off x="2071670" y="2428868"/>
            <a:ext cx="1500198" cy="23739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5" idx="3"/>
            <a:endCxn id="14" idx="1"/>
          </p:cNvCxnSpPr>
          <p:nvPr/>
        </p:nvCxnSpPr>
        <p:spPr>
          <a:xfrm flipV="1">
            <a:off x="2357422" y="4783075"/>
            <a:ext cx="1357322" cy="8055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829180" cy="83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Match the definitions with the pictures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0" y="2643182"/>
            <a:ext cx="2990840" cy="34369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19" descr="Картинка 10 из 129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0"/>
            <a:ext cx="1719360" cy="24828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3" descr="Картинка 6 из 457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785926"/>
            <a:ext cx="2834839" cy="1428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9" descr="Картинка 21 из 19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2928934"/>
            <a:ext cx="1857356" cy="13930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41" descr="Картинка 16 из 436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4214818"/>
            <a:ext cx="2004023" cy="1428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39" descr="Картинка 4 из 1490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4643446"/>
            <a:ext cx="1500166" cy="20002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285720" y="5357826"/>
            <a:ext cx="5000660" cy="1071570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e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.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produced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by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recording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images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from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the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world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with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cameras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or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by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creating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images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using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animation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techniques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or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visual effects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57158" y="3286124"/>
            <a:ext cx="4929222" cy="1000132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c. A discussion, where different problems are discussed by participants . They express their opinions, ask and answer questions.</a:t>
            </a:r>
            <a:endParaRPr lang="en-US" sz="2000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57158" y="1000108"/>
            <a:ext cx="5000660" cy="928694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a</a:t>
            </a:r>
            <a:r>
              <a:rPr lang="en-US" sz="2000" b="1" dirty="0" err="1" smtClean="0">
                <a:solidFill>
                  <a:srgbClr val="0070C0"/>
                </a:solidFill>
              </a:rPr>
              <a:t>There</a:t>
            </a:r>
            <a:r>
              <a:rPr lang="en-US" sz="2000" b="1" dirty="0" smtClean="0">
                <a:solidFill>
                  <a:srgbClr val="0070C0"/>
                </a:solidFill>
              </a:rPr>
              <a:t> are a lot of music  In this kind of programmers, we can watch singers and listen to songs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57158" y="2285992"/>
            <a:ext cx="4857784" cy="642942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.A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film with a lot of series , which is shown during a long time</a:t>
            </a:r>
            <a:endParaRPr lang="en-US" sz="2000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357158" y="4500570"/>
            <a:ext cx="4857784" cy="642942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.A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film with a lot of sepias , which is shown during a long time</a:t>
            </a:r>
            <a:endParaRPr lang="en-US" sz="2000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8715372" y="1928802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000760" y="2071678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2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.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8715372" y="3714752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.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572132" y="5072074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4.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8501090" y="4714884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5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9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82918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Check yourself!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0" y="2643182"/>
            <a:ext cx="2990840" cy="34369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33" descr="Картинка 6 из 45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52"/>
            <a:ext cx="2834839" cy="1428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9" descr="Картинка 21 из 19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857496"/>
            <a:ext cx="1857356" cy="13930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41" descr="Картинка 16 из 436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5000636"/>
            <a:ext cx="2004023" cy="1428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39" descr="Картинка 4 из 1490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3857628"/>
            <a:ext cx="1500166" cy="20002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285720" y="5500702"/>
            <a:ext cx="5000660" cy="1071570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e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.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produced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by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recording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images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from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the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world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with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cameras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or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by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creating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images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using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animation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techniques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or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visual effects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57158" y="3286124"/>
            <a:ext cx="4929222" cy="1000132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c. A discussion, where different problems are discussed by participants . They express their opinions, ask and answer questions.</a:t>
            </a:r>
            <a:endParaRPr lang="en-US" sz="2000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57158" y="1000108"/>
            <a:ext cx="5000660" cy="928694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a.</a:t>
            </a:r>
            <a:r>
              <a:rPr lang="en-US" sz="2000" b="1" dirty="0" err="1" smtClean="0">
                <a:solidFill>
                  <a:srgbClr val="0070C0"/>
                </a:solidFill>
              </a:rPr>
              <a:t>There</a:t>
            </a:r>
            <a:r>
              <a:rPr lang="en-US" sz="2000" b="1" dirty="0" smtClean="0">
                <a:solidFill>
                  <a:srgbClr val="0070C0"/>
                </a:solidFill>
              </a:rPr>
              <a:t> are a lot of music  In this kind of programmers, we can watch singers and listen to songs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57158" y="2285992"/>
            <a:ext cx="4857784" cy="642942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.A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film with a lot of series , which is shown during a long time</a:t>
            </a:r>
            <a:endParaRPr lang="en-US" sz="2000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357158" y="4500570"/>
            <a:ext cx="4857784" cy="857256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.A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programmer ,where the announcer says what the  weather will be like the next day.</a:t>
            </a:r>
            <a:endParaRPr lang="en-US" sz="3600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786710" y="428604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2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.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786446" y="2857496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.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286644" y="5000636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4.</a:t>
            </a:r>
          </a:p>
        </p:txBody>
      </p:sp>
      <p:pic>
        <p:nvPicPr>
          <p:cNvPr id="5" name="Picture 19" descr="Картинка 10 из 1290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206" y="928670"/>
            <a:ext cx="1719360" cy="24828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8501090" y="2643182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8715372" y="3857628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5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.</a:t>
            </a:r>
          </a:p>
        </p:txBody>
      </p:sp>
      <p:cxnSp>
        <p:nvCxnSpPr>
          <p:cNvPr id="28" name="Прямая со стрелкой 27"/>
          <p:cNvCxnSpPr>
            <a:stCxn id="17" idx="3"/>
          </p:cNvCxnSpPr>
          <p:nvPr/>
        </p:nvCxnSpPr>
        <p:spPr>
          <a:xfrm flipV="1">
            <a:off x="5357818" y="1285860"/>
            <a:ext cx="285752" cy="1785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5286380" y="2357430"/>
            <a:ext cx="1785950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6" idx="3"/>
          </p:cNvCxnSpPr>
          <p:nvPr/>
        </p:nvCxnSpPr>
        <p:spPr>
          <a:xfrm>
            <a:off x="5286380" y="3786190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0" idx="3"/>
          </p:cNvCxnSpPr>
          <p:nvPr/>
        </p:nvCxnSpPr>
        <p:spPr>
          <a:xfrm flipV="1">
            <a:off x="5214942" y="4572010"/>
            <a:ext cx="2286016" cy="357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5" idx="3"/>
          </p:cNvCxnSpPr>
          <p:nvPr/>
        </p:nvCxnSpPr>
        <p:spPr>
          <a:xfrm flipV="1">
            <a:off x="5286380" y="6000768"/>
            <a:ext cx="285752" cy="357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786050" y="0"/>
            <a:ext cx="3214710" cy="785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392909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What is it?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000100" y="5072074"/>
            <a:ext cx="1643074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A cinema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7488" y="5500702"/>
            <a:ext cx="2143140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action="ppaction://hlinksldjump"/>
              </a:rPr>
              <a:t>A soap opera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714876" y="6143644"/>
            <a:ext cx="3500462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action="ppaction://hlinksldjump"/>
              </a:rPr>
              <a:t>A music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action="ppaction://hlinksldjump"/>
              </a:rPr>
              <a:t>programm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0" name="поттер-кино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785918" y="1142984"/>
            <a:ext cx="5521557" cy="3692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21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8" grpId="0" animBg="1"/>
      <p:bldP spid="2" grpId="0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85728"/>
            <a:ext cx="3143272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What is it?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  <p:pic>
        <p:nvPicPr>
          <p:cNvPr id="4" name="Picture 13" descr="Картинка 49 из 16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357430"/>
            <a:ext cx="2214935" cy="2786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1" descr="Картинка 79 из 457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571612"/>
            <a:ext cx="3082598" cy="1714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9" descr="Картинка 21 из 19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286256"/>
            <a:ext cx="2571768" cy="19288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57224" y="3714752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 action="ppaction://hlinksldjump"/>
              </a:rPr>
              <a:t>A talk show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785926"/>
            <a:ext cx="1126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10" action="ppaction://hlinksldjump"/>
              </a:rPr>
              <a:t>advert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3500438"/>
            <a:ext cx="3114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11" action="ppaction://hlinksldjump"/>
              </a:rPr>
              <a:t>A music </a:t>
            </a:r>
            <a:r>
              <a:rPr lang="en-US" sz="28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11" action="ppaction://hlinksldjump"/>
              </a:rPr>
              <a:t>programme</a:t>
            </a:r>
            <a:endParaRPr lang="en-US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3643306" y="4500570"/>
            <a:ext cx="200026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714876" y="1428736"/>
            <a:ext cx="221457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14282" y="2571744"/>
            <a:ext cx="1714512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Admin\Мои документы\Мои рисунки\100592_gallery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143380"/>
            <a:ext cx="250033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857496"/>
            <a:ext cx="4143404" cy="92869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The role of the Media  in our life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0" name="Picture 5" descr="hello-kylie-jan-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76473">
            <a:off x="840298" y="3932754"/>
            <a:ext cx="1467583" cy="2000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1183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40531">
            <a:off x="1874984" y="3775204"/>
            <a:ext cx="1390650" cy="197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hannel-3-logo-for-afternoon-t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900" y="4714884"/>
            <a:ext cx="533392" cy="533392"/>
          </a:xfrm>
          <a:prstGeom prst="rect">
            <a:avLst/>
          </a:prstGeom>
        </p:spPr>
      </p:pic>
      <p:pic>
        <p:nvPicPr>
          <p:cNvPr id="13" name="Picture 6" descr="portfolio_itv_1.ash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5214950"/>
            <a:ext cx="768740" cy="571504"/>
          </a:xfrm>
          <a:prstGeom prst="rect">
            <a:avLst/>
          </a:prstGeom>
        </p:spPr>
      </p:pic>
      <p:pic>
        <p:nvPicPr>
          <p:cNvPr id="14" name="Picture 5" descr="fiv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4572008"/>
            <a:ext cx="584040" cy="571480"/>
          </a:xfrm>
          <a:prstGeom prst="rect">
            <a:avLst/>
          </a:prstGeom>
        </p:spPr>
      </p:pic>
      <p:pic>
        <p:nvPicPr>
          <p:cNvPr id="17" name="Picture 7" descr="500_1187143812_606083_22864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571480"/>
            <a:ext cx="1828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57158" y="2786058"/>
            <a:ext cx="1470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inform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1500174"/>
            <a:ext cx="1715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educate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3306" y="4643446"/>
            <a:ext cx="2061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entertain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3" descr="British_newspapers_influenced_by_medi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00166" y="4500570"/>
            <a:ext cx="167469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Мои документы\Мои рисунки\1215_5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2976" y="214290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Прямая со стрелкой 24"/>
          <p:cNvCxnSpPr/>
          <p:nvPr/>
        </p:nvCxnSpPr>
        <p:spPr>
          <a:xfrm rot="5400000" flipH="1" flipV="1">
            <a:off x="4393405" y="2393149"/>
            <a:ext cx="42862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2071670" y="3143248"/>
            <a:ext cx="857256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4000496" y="4000504"/>
            <a:ext cx="714380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7" descr="C:\Documents and Settings\Admin\Мои документы\Мои рисунки\bb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8082" y="500042"/>
            <a:ext cx="763596" cy="571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0" grpId="0" animBg="1"/>
      <p:bldP spid="3" grpId="0" build="p" animBg="1"/>
      <p:bldP spid="18" grpId="0"/>
      <p:bldP spid="19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85728"/>
            <a:ext cx="3071834" cy="838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What is it?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358214" y="500042"/>
            <a:ext cx="304800" cy="304800"/>
          </a:xfrm>
          <a:prstGeom prst="rect">
            <a:avLst/>
          </a:prstGeom>
        </p:spPr>
      </p:pic>
      <p:pic>
        <p:nvPicPr>
          <p:cNvPr id="5" name="Picture 37" descr="Картинка 14 из 12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643182"/>
            <a:ext cx="2376739" cy="1779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3" descr="Картинка 42 из 1212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1785926"/>
            <a:ext cx="2391737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857224" y="4572008"/>
            <a:ext cx="21431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 action="ppaction://hlinksldjump"/>
              </a:rPr>
              <a:t>A quiz show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714744" y="3714752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 action="ppaction://hlinksldjump"/>
              </a:rPr>
              <a:t>Sport news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10" descr="Картинка 34 из 1516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2643182"/>
            <a:ext cx="2286016" cy="1828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715140" y="4643446"/>
            <a:ext cx="1571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2" action="ppaction://hlinksldjump"/>
              </a:rPr>
              <a:t>News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ritish_tv_385x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8021676" cy="5438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5572164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The British Television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2928934"/>
            <a:ext cx="6000792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    Major British TV Channel is 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BBC.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1142984"/>
            <a:ext cx="6000792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     There are 940 television broadcasts stations; 400 different TV channels in The UK.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3929066"/>
            <a:ext cx="6000792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BBC operates 14 different television channels 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2" name="Picture 6" descr="portfolio_itv_1.ash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786322"/>
            <a:ext cx="2306220" cy="1714512"/>
          </a:xfrm>
          <a:prstGeom prst="rect">
            <a:avLst/>
          </a:prstGeom>
        </p:spPr>
      </p:pic>
      <p:pic>
        <p:nvPicPr>
          <p:cNvPr id="13" name="Picture 4" descr="channel-3-logo-for-afternoon-t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4429132"/>
            <a:ext cx="1428760" cy="1428760"/>
          </a:xfrm>
          <a:prstGeom prst="rect">
            <a:avLst/>
          </a:prstGeom>
        </p:spPr>
      </p:pic>
      <p:pic>
        <p:nvPicPr>
          <p:cNvPr id="14" name="Picture 5" descr="fi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4500570"/>
            <a:ext cx="1285884" cy="1258231"/>
          </a:xfrm>
          <a:prstGeom prst="rect">
            <a:avLst/>
          </a:prstGeom>
        </p:spPr>
      </p:pic>
      <p:pic>
        <p:nvPicPr>
          <p:cNvPr id="6" name="Picture 5" descr="british_tv_385x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2428892" cy="1646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logo-bb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3357562"/>
            <a:ext cx="2197302" cy="626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5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643602" cy="928694"/>
          </a:xfr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Reality TV in Britain</a:t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5143512"/>
            <a:ext cx="45719" cy="9826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6" descr="bigbroth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572008"/>
            <a:ext cx="1981200" cy="1295400"/>
          </a:xfrm>
          <a:prstGeom prst="rect">
            <a:avLst/>
          </a:prstGeom>
        </p:spPr>
      </p:pic>
      <p:pic>
        <p:nvPicPr>
          <p:cNvPr id="5" name="Picture 4" descr="Big_brother_montage_12956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071810"/>
            <a:ext cx="1981200" cy="152400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 descr="X-Factor-2009-John-and-Ed-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071810"/>
            <a:ext cx="2387600" cy="152400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0" descr="x_factor_logo-357-x-5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572008"/>
            <a:ext cx="2438400" cy="1049350"/>
          </a:xfrm>
          <a:prstGeom prst="rect">
            <a:avLst/>
          </a:prstGeom>
        </p:spPr>
      </p:pic>
      <p:pic>
        <p:nvPicPr>
          <p:cNvPr id="8" name="Picture 8" descr="antonMS2810_800x10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2928934"/>
            <a:ext cx="1600200" cy="1998154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9" descr="strictly-come-danc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4929198"/>
            <a:ext cx="1600200" cy="8805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1472" y="1357298"/>
            <a:ext cx="75724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Programmes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which ordinary people into the public eye are enjoying a wave of popularity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2285992"/>
            <a:ext cx="5052217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Popular reality TV shows  in the UK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6143644"/>
            <a:ext cx="1338828" cy="36933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Big Brother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5929330"/>
            <a:ext cx="2467342" cy="36933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Strictly Come Dancing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5929330"/>
            <a:ext cx="1056700" cy="36933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</a:pPr>
            <a:r>
              <a:rPr lang="en-US" i="1" dirty="0" smtClean="0">
                <a:solidFill>
                  <a:srgbClr val="7030A0"/>
                </a:solidFill>
              </a:rPr>
              <a:t>X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2643174" y="1714488"/>
            <a:ext cx="4071966" cy="378621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hlinkClick r:id="rId2" action="ppaction://hlinkfile"/>
              </a:rPr>
              <a:t>Check yourself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572396" y="5857892"/>
            <a:ext cx="1285884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7" name="Picture 3" descr="C:\Documents and Settings\Admin\Мои документы\Мои рисунки\1215_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-785842"/>
            <a:ext cx="7929586" cy="7643842"/>
          </a:xfrm>
          <a:prstGeom prst="rect">
            <a:avLst/>
          </a:prstGeom>
          <a:noFill/>
        </p:spPr>
      </p:pic>
      <p:pic>
        <p:nvPicPr>
          <p:cNvPr id="7" name="Picture 4" descr="MCj01993420000[1]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214422"/>
            <a:ext cx="2104931" cy="13836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5008" y="4214818"/>
            <a:ext cx="2714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A worldwide system of interconnected networks and computers.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rcRect t="17513" r="83757" b="74609"/>
          <a:stretch>
            <a:fillRect/>
          </a:stretch>
        </p:blipFill>
        <p:spPr bwMode="auto">
          <a:xfrm>
            <a:off x="928662" y="357166"/>
            <a:ext cx="1876422" cy="68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hotma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85728"/>
            <a:ext cx="1999677" cy="602107"/>
          </a:xfrm>
          <a:prstGeom prst="rect">
            <a:avLst/>
          </a:prstGeom>
          <a:noFill/>
        </p:spPr>
      </p:pic>
      <p:pic>
        <p:nvPicPr>
          <p:cNvPr id="11" name="Picture 12" descr="youtube_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4929198"/>
            <a:ext cx="1714480" cy="1071569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428992" y="1071546"/>
            <a:ext cx="15001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invented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USA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65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C:\Documents and Settings\Admin\Мои документы\Мои рисунки\b_284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14488"/>
            <a:ext cx="2786082" cy="2092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00364" y="3714752"/>
            <a:ext cx="271464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What can you do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 in internet?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214554"/>
            <a:ext cx="197426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Franklin Gothic Demi Cond" pitchFamily="34" charset="0"/>
              </a:rPr>
              <a:t>Talking to friends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857232"/>
            <a:ext cx="260680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Franklin Gothic Demi Cond" pitchFamily="34" charset="0"/>
              </a:rPr>
              <a:t>Online shopping</a:t>
            </a:r>
            <a:endParaRPr lang="ru-RU" sz="2400" dirty="0"/>
          </a:p>
        </p:txBody>
      </p:sp>
      <p:pic>
        <p:nvPicPr>
          <p:cNvPr id="9" name="Picture 4" descr="Картинка 11 из 616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14290"/>
            <a:ext cx="1560598" cy="149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20" y="5429264"/>
            <a:ext cx="2714644" cy="3877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b="1" dirty="0" smtClean="0">
                <a:latin typeface="Franklin Gothic Demi Cond" pitchFamily="34" charset="0"/>
              </a:rPr>
              <a:t>Watching Videos</a:t>
            </a:r>
            <a:endParaRPr lang="en-GB" sz="2400" dirty="0">
              <a:latin typeface="Franklin Gothic Demi Cond" pitchFamily="34" charset="0"/>
            </a:endParaRPr>
          </a:p>
        </p:txBody>
      </p:sp>
      <p:pic>
        <p:nvPicPr>
          <p:cNvPr id="11" name="Picture 6" descr="Картинка 12 из 354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00504"/>
            <a:ext cx="2939725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072198" y="500042"/>
            <a:ext cx="285752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Franklin Gothic Demi Cond" pitchFamily="34" charset="0"/>
              </a:rPr>
              <a:t>Research ,getting necessary information</a:t>
            </a:r>
            <a:endParaRPr lang="ru-RU" sz="2400" dirty="0"/>
          </a:p>
        </p:txBody>
      </p:sp>
      <p:pic>
        <p:nvPicPr>
          <p:cNvPr id="13" name="Picture 12" descr="Картинка 10 из 7975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1643050"/>
            <a:ext cx="235267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500562" y="5072074"/>
            <a:ext cx="228601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Franklin Gothic Demi Cond" pitchFamily="34" charset="0"/>
              </a:rPr>
              <a:t>Downloading/</a:t>
            </a:r>
          </a:p>
          <a:p>
            <a:r>
              <a:rPr lang="en-GB" sz="2400" b="1" dirty="0" smtClean="0">
                <a:latin typeface="Franklin Gothic Demi Cond" pitchFamily="34" charset="0"/>
              </a:rPr>
              <a:t>listening to music</a:t>
            </a:r>
            <a:r>
              <a:rPr lang="en-GB" sz="2400" dirty="0" smtClean="0">
                <a:latin typeface="Franklin Gothic Demi Cond" pitchFamily="34" charset="0"/>
              </a:rPr>
              <a:t> </a:t>
            </a:r>
            <a:endParaRPr lang="ru-RU" sz="2400" dirty="0"/>
          </a:p>
        </p:txBody>
      </p:sp>
      <p:pic>
        <p:nvPicPr>
          <p:cNvPr id="2050" name="Picture 2" descr="C:\Documents and Settings\Admin\Мои документы\Мои рисунки\14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4357694"/>
            <a:ext cx="2214578" cy="1661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7572396" y="4643446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Franklin Gothic Demi Cond" pitchFamily="34" charset="0"/>
              </a:rPr>
              <a:t>Download music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1785918" y="2285992"/>
            <a:ext cx="2286016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2178827" y="3107529"/>
            <a:ext cx="857256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5072066" y="2428868"/>
            <a:ext cx="2000264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750331" y="4893479"/>
            <a:ext cx="857256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4393405" y="4750603"/>
            <a:ext cx="500066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malici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85728"/>
            <a:ext cx="2347916" cy="218478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2143116"/>
            <a:ext cx="3400420" cy="44291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dirty="0" smtClean="0">
                <a:latin typeface="Franklin Gothic Demi Cond" pitchFamily="34" charset="0"/>
              </a:rPr>
              <a:t>Allows easy and quick access to information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smtClean="0">
                <a:latin typeface="Franklin Gothic Demi Cond" pitchFamily="34" charset="0"/>
              </a:rPr>
              <a:t>People can purchase products, talk to people and much more online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smtClean="0">
                <a:latin typeface="Franklin Gothic Demi Cond" pitchFamily="34" charset="0"/>
              </a:rPr>
              <a:t>Downloading music- quick and easy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71678"/>
            <a:ext cx="3214710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sz="2400" dirty="0" smtClean="0">
                <a:latin typeface="Franklin Gothic Demi Cond" pitchFamily="34" charset="0"/>
              </a:rPr>
              <a:t>Disadvantages: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smtClean="0">
                <a:latin typeface="Franklin Gothic Demi Cond" pitchFamily="34" charset="0"/>
              </a:rPr>
              <a:t>It promotes violence and bad behaviour within society, 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smtClean="0">
                <a:latin typeface="Franklin Gothic Demi Cond" pitchFamily="34" charset="0"/>
              </a:rPr>
              <a:t>It stops children from going out, as they wish to stay home and use the internet to talk to friends , to play games</a:t>
            </a:r>
          </a:p>
          <a:p>
            <a:endParaRPr lang="en-GB" sz="2400" dirty="0">
              <a:latin typeface="Franklin Gothic Demi Con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71612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Disadvantages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1500174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 b="1" dirty="0" smtClean="0">
                <a:solidFill>
                  <a:schemeClr val="accent6"/>
                </a:solidFill>
                <a:latin typeface="Franklin Gothic Demi Cond" pitchFamily="34" charset="0"/>
              </a:rPr>
              <a:t>Advantages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285984" y="1214422"/>
            <a:ext cx="1285884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00628" y="928670"/>
            <a:ext cx="1428760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2571736" y="1571612"/>
            <a:ext cx="4214842" cy="385765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hlinkClick r:id="rId2" action="ppaction://hlinkfile"/>
              </a:rPr>
              <a:t>Check yourself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572396" y="6072206"/>
            <a:ext cx="142876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2285984" y="1071546"/>
            <a:ext cx="5072098" cy="48577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hlinkClick r:id="rId2" action="ppaction://hlinkfile"/>
              </a:rPr>
              <a:t>Progress test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001024" y="6215082"/>
            <a:ext cx="78581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501090" y="500042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3108" y="500042"/>
            <a:ext cx="5173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are wrong!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857364"/>
            <a:ext cx="2995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Try again!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1000132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 descr="J028274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928802"/>
            <a:ext cx="2032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643042" y="4286256"/>
            <a:ext cx="5801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Correctly answer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357422" y="2928934"/>
            <a:ext cx="4572032" cy="328614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2571736" y="2928934"/>
            <a:ext cx="4714908" cy="328614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itchFamily="66" charset="0"/>
              </a:rPr>
              <a:t>How do people use  the media?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1500174"/>
            <a:ext cx="35004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0" dirty="0" smtClean="0">
                <a:solidFill>
                  <a:srgbClr val="0070C0"/>
                </a:solidFill>
              </a:rPr>
              <a:t>?</a:t>
            </a:r>
            <a:endParaRPr lang="ru-RU" sz="30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pecku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76236"/>
            <a:ext cx="6286544" cy="5715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572528" y="357166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877561">
            <a:off x="2485047" y="941731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Excellent!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629922">
            <a:off x="2221169" y="4920418"/>
            <a:ext cx="4141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 are right!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1785926"/>
            <a:ext cx="127932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0" b="1" cap="none" spc="0" dirty="0" smtClean="0">
                <a:ln/>
                <a:solidFill>
                  <a:srgbClr val="7030A0"/>
                </a:solidFill>
                <a:effectLst/>
              </a:rPr>
              <a:t>!</a:t>
            </a:r>
            <a:endParaRPr lang="ru-RU" sz="200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16" name="Управляющая кнопка: далее 15">
            <a:hlinkClick r:id="rId5" action="ppaction://hlinksldjump" highlightClick="1"/>
          </p:cNvPr>
          <p:cNvSpPr/>
          <p:nvPr/>
        </p:nvSpPr>
        <p:spPr>
          <a:xfrm>
            <a:off x="8072462" y="6215082"/>
            <a:ext cx="92869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428736"/>
            <a:ext cx="7058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 are right! Go on!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2285992"/>
            <a:ext cx="127932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0" b="1" cap="none" spc="0" dirty="0" smtClean="0">
                <a:ln/>
                <a:solidFill>
                  <a:srgbClr val="7030A0"/>
                </a:solidFill>
                <a:effectLst/>
              </a:rPr>
              <a:t>!</a:t>
            </a:r>
            <a:endParaRPr lang="ru-RU" sz="200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428736"/>
            <a:ext cx="4410076" cy="180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i="1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Think …</a:t>
            </a:r>
            <a:endParaRPr lang="ru-RU" sz="9600" dirty="0"/>
          </a:p>
        </p:txBody>
      </p:sp>
      <p:pic>
        <p:nvPicPr>
          <p:cNvPr id="4" name="Picture 9" descr="J032376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000371"/>
            <a:ext cx="2857520" cy="277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786710" y="6143644"/>
            <a:ext cx="100013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9" descr="Картинка 21 из 197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428868"/>
            <a:ext cx="4183947" cy="3143272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2032330" y="2257892"/>
            <a:ext cx="5040000" cy="360000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0232" y="2071678"/>
            <a:ext cx="5040000" cy="360000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501090" y="500042"/>
            <a:ext cx="304800" cy="3048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43108" y="785794"/>
            <a:ext cx="5173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are wrong!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далее 15">
            <a:hlinkClick r:id="rId6" action="ppaction://hlinksldjump" highlightClick="1"/>
          </p:cNvPr>
          <p:cNvSpPr/>
          <p:nvPr/>
        </p:nvSpPr>
        <p:spPr>
          <a:xfrm>
            <a:off x="8143900" y="6143644"/>
            <a:ext cx="78581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3" descr="Картинка 49 из 1630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500306"/>
            <a:ext cx="2395888" cy="30178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1285860"/>
            <a:ext cx="4141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 are right!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572528" y="357166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29190" y="2214554"/>
            <a:ext cx="127932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0" b="1" cap="none" spc="0" dirty="0" smtClean="0">
                <a:ln/>
                <a:solidFill>
                  <a:srgbClr val="7030A0"/>
                </a:solidFill>
                <a:effectLst/>
              </a:rPr>
              <a:t>!</a:t>
            </a:r>
            <a:endParaRPr lang="ru-RU" sz="200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7643834" y="6072206"/>
            <a:ext cx="85725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1" descr="Картинка 79 из 4571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285992"/>
            <a:ext cx="4160053" cy="2313782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1785918" y="1928802"/>
            <a:ext cx="5214974" cy="3000396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85918" y="2000240"/>
            <a:ext cx="5286412" cy="292895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857356" y="1000108"/>
            <a:ext cx="5173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are wrong!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501090" y="500042"/>
            <a:ext cx="304800" cy="3048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rId6" action="ppaction://hlinksldjump" highlightClick="1"/>
          </p:cNvPr>
          <p:cNvSpPr/>
          <p:nvPr/>
        </p:nvSpPr>
        <p:spPr>
          <a:xfrm>
            <a:off x="8072462" y="6215082"/>
            <a:ext cx="78581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7" descr="Картинка 14 из 126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500306"/>
            <a:ext cx="3931929" cy="2943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572528" y="357166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14612" y="1285860"/>
            <a:ext cx="4141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 are right!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071678"/>
            <a:ext cx="156507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0" b="1" cap="none" spc="0" dirty="0" smtClean="0">
                <a:ln/>
                <a:solidFill>
                  <a:srgbClr val="7030A0"/>
                </a:solidFill>
                <a:effectLst/>
              </a:rPr>
              <a:t>!</a:t>
            </a:r>
            <a:endParaRPr lang="ru-RU" sz="200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8" name="Управляющая кнопка: далее 7">
            <a:hlinkClick r:id="rId6" action="ppaction://hlinksldjump" highlightClick="1"/>
          </p:cNvPr>
          <p:cNvSpPr/>
          <p:nvPr/>
        </p:nvSpPr>
        <p:spPr>
          <a:xfrm>
            <a:off x="7929586" y="6000768"/>
            <a:ext cx="78581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Картинка 42 из 12123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785926"/>
            <a:ext cx="3989175" cy="2977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285984" y="1357298"/>
            <a:ext cx="4929222" cy="3714776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2285984" y="1500174"/>
            <a:ext cx="4857784" cy="3714776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501090" y="500042"/>
            <a:ext cx="304800" cy="3048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are wrong!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далее 13">
            <a:hlinkClick r:id="rId6" action="ppaction://hlinksldjump" highlightClick="1"/>
          </p:cNvPr>
          <p:cNvSpPr/>
          <p:nvPr/>
        </p:nvSpPr>
        <p:spPr>
          <a:xfrm>
            <a:off x="8072462" y="6000768"/>
            <a:ext cx="85725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0" descr="Картинка 34 из 15160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428868"/>
            <a:ext cx="3333554" cy="2666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2214546" y="2071678"/>
            <a:ext cx="4429156" cy="357190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2214546" y="2000240"/>
            <a:ext cx="4572032" cy="357190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501090" y="500042"/>
            <a:ext cx="304800" cy="3048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28860" y="1214422"/>
            <a:ext cx="42512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are wrong!</a:t>
            </a:r>
            <a:endParaRPr lang="ru-RU" sz="4400" dirty="0"/>
          </a:p>
        </p:txBody>
      </p:sp>
      <p:sp>
        <p:nvSpPr>
          <p:cNvPr id="19" name="Управляющая кнопка: далее 18">
            <a:hlinkClick r:id="rId6" action="ppaction://hlinksldjump" highlightClick="1"/>
          </p:cNvPr>
          <p:cNvSpPr/>
          <p:nvPr/>
        </p:nvSpPr>
        <p:spPr>
          <a:xfrm>
            <a:off x="8001024" y="6215082"/>
            <a:ext cx="78581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000240"/>
            <a:ext cx="4857784" cy="171450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Comic Sans MS" pitchFamily="66" charset="0"/>
              </a:rPr>
              <a:t>The media  help people</a:t>
            </a:r>
            <a:endParaRPr lang="ru-RU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86710" y="4500570"/>
            <a:ext cx="900090" cy="16255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643314"/>
            <a:ext cx="351083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 relax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отдыхать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To entertain -</a:t>
            </a: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развлекать</a:t>
            </a:r>
            <a:endParaRPr lang="en-US" sz="2400" b="1" i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357166"/>
            <a:ext cx="307183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 receive information </a:t>
            </a: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получать информацию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72100" y="4572008"/>
            <a:ext cx="35719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 travel  around the world without wasting money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путешествовать по миру без затрат</a:t>
            </a:r>
            <a:endParaRPr lang="en-US" sz="2400" b="1" i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643042" y="2571744"/>
            <a:ext cx="1285884" cy="7858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4858546" y="1785132"/>
            <a:ext cx="499272" cy="722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000760" y="3929066"/>
            <a:ext cx="714380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Documents and Settings\Admin\Мои документы\Мои рисунки\124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429132"/>
            <a:ext cx="214314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610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28604"/>
            <a:ext cx="2214546" cy="1509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3" descr="C:\Documents and Settings\Admin\Мои документы\Мои рисунки\120909Espa%F1olesConctanInter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85728"/>
            <a:ext cx="1928826" cy="1795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2" descr="C:\Documents and Settings\Admin\Мои документы\Мои рисунки\tvusa12ju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500570"/>
            <a:ext cx="2143140" cy="1606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71604" y="214290"/>
            <a:ext cx="5981712" cy="1143008"/>
          </a:xfrm>
          <a:prstGeom prst="wedgeEllipseCallout">
            <a:avLst>
              <a:gd name="adj1" fmla="val -64947"/>
              <a:gd name="adj2" fmla="val -56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What  is a Newspaper ?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Picture 2" descr="C:\Documents and Settings\Admin\Мои документы\My Downloads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834235" cy="5125677"/>
          </a:xfrm>
          <a:prstGeom prst="rect">
            <a:avLst/>
          </a:prstGeom>
          <a:noFill/>
        </p:spPr>
      </p:pic>
      <p:pic>
        <p:nvPicPr>
          <p:cNvPr id="6" name="Picture 3" descr="C:\Documents and Settings\Admin\Мои документы\My Downloads\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00174"/>
            <a:ext cx="5000660" cy="50444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43174" y="1428736"/>
            <a:ext cx="3961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printed  </a:t>
            </a:r>
            <a:r>
              <a:rPr lang="ru-RU" sz="28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-напечатанный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928802"/>
            <a:ext cx="3369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Sold</a:t>
            </a:r>
            <a:r>
              <a:rPr lang="ru-RU" sz="28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- продаваемый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2428868"/>
            <a:ext cx="2487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news 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новости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3786190"/>
            <a:ext cx="4021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Advertisement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реклама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3143248"/>
            <a:ext cx="2238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Article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-статья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4500570"/>
            <a:ext cx="3522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Crime</a:t>
            </a:r>
            <a:r>
              <a:rPr lang="ru-RU" sz="28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-преступление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5143512"/>
            <a:ext cx="4506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Entertainment</a:t>
            </a:r>
            <a:r>
              <a:rPr lang="ru-RU" sz="28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-развлечение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1643050"/>
            <a:ext cx="3786214" cy="3643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 is a paper printed and  sold daily or weekly  with 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news , advertisements , articles </a:t>
            </a:r>
            <a:r>
              <a:rPr lang="en-US" sz="28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about political, crime, business , art, entertainment , sport events.</a:t>
            </a:r>
            <a:endParaRPr lang="en-US" sz="2800" b="1" i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6" name="Picture 3" descr="C:\Documents and Settings\Admin\Мои документы\Мои рисунки\15174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714488"/>
            <a:ext cx="3733412" cy="3903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4714876" y="3143248"/>
            <a:ext cx="571504" cy="714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8" presetClass="exit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national_newspapers_mont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1785918" y="214290"/>
            <a:ext cx="5429288" cy="12858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Newspapers in Britain</a:t>
            </a:r>
            <a:endParaRPr lang="ru-RU" sz="4000" cap="all" dirty="0"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0414" y="2071678"/>
            <a:ext cx="5000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282575">
              <a:spcBef>
                <a:spcPts val="600"/>
              </a:spcBef>
              <a:buClr>
                <a:srgbClr val="3891A7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Printing press  was invented in the15</a:t>
            </a:r>
            <a:r>
              <a:rPr lang="en-GB" sz="28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 century in Germany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2378363" cy="250033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14480" y="4572008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282575">
              <a:spcBef>
                <a:spcPts val="600"/>
              </a:spcBef>
              <a:buClr>
                <a:srgbClr val="3891A7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The first newspaper in Britain appeared in 1513.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3357554" y="2214554"/>
            <a:ext cx="500066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429388" y="3143248"/>
            <a:ext cx="127932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0" b="1" cap="none" spc="0" dirty="0" smtClean="0">
                <a:ln/>
                <a:solidFill>
                  <a:srgbClr val="7030A0"/>
                </a:solidFill>
                <a:effectLst/>
              </a:rPr>
              <a:t>!</a:t>
            </a:r>
            <a:endParaRPr lang="ru-RU" sz="200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14282" y="2500306"/>
            <a:ext cx="3214710" cy="157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57620" y="3857628"/>
            <a:ext cx="1857388" cy="92869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86182" y="1857364"/>
            <a:ext cx="1857388" cy="114300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643182"/>
            <a:ext cx="3143272" cy="1571636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There are two kinds of newspapers in Britain</a:t>
            </a:r>
            <a:endParaRPr lang="en-US" sz="3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00496" y="1928802"/>
            <a:ext cx="19288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Quality papers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4071942"/>
            <a:ext cx="1776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Tabloids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642918"/>
            <a:ext cx="2579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0525" indent="-273050">
              <a:spcBef>
                <a:spcPts val="7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38213" algn="l"/>
                <a:tab pos="1852613" algn="l"/>
                <a:tab pos="2767013" algn="l"/>
                <a:tab pos="3681413" algn="l"/>
                <a:tab pos="4595813" algn="l"/>
                <a:tab pos="5510213" algn="l"/>
                <a:tab pos="6424613" algn="l"/>
                <a:tab pos="7339013" algn="l"/>
                <a:tab pos="8253413" algn="l"/>
                <a:tab pos="9167813" algn="l"/>
                <a:tab pos="10082213" algn="l"/>
              </a:tabLst>
            </a:pPr>
            <a:r>
              <a:rPr lang="en-GB" sz="2400" b="1" i="1" dirty="0" smtClean="0">
                <a:solidFill>
                  <a:srgbClr val="002060"/>
                </a:solidFill>
              </a:rPr>
              <a:t>More credible</a:t>
            </a:r>
            <a:endParaRPr lang="en-GB" sz="2400" b="1" i="1" dirty="0">
              <a:solidFill>
                <a:srgbClr val="002060"/>
              </a:solidFill>
            </a:endParaRPr>
          </a:p>
        </p:txBody>
      </p:sp>
      <p:pic>
        <p:nvPicPr>
          <p:cNvPr id="15" name="Picture 5" descr="C:\Documents and Settings\Admin\Мои документы\My Downloads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28604"/>
            <a:ext cx="2286005" cy="17145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5786446" y="1285860"/>
            <a:ext cx="371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indent="-273050">
              <a:spcBef>
                <a:spcPts val="700"/>
              </a:spcBef>
              <a:buClr>
                <a:srgbClr val="3891A7"/>
              </a:buClr>
              <a:buSzPct val="80000"/>
              <a:tabLst>
                <a:tab pos="938213" algn="l"/>
                <a:tab pos="1852613" algn="l"/>
                <a:tab pos="2767013" algn="l"/>
                <a:tab pos="3681413" algn="l"/>
                <a:tab pos="4595813" algn="l"/>
                <a:tab pos="5510213" algn="l"/>
                <a:tab pos="6424613" algn="l"/>
                <a:tab pos="7339013" algn="l"/>
                <a:tab pos="8253413" algn="l"/>
                <a:tab pos="9167813" algn="l"/>
                <a:tab pos="10082213" algn="l"/>
              </a:tabLst>
            </a:pPr>
            <a:r>
              <a:rPr lang="en-GB" sz="2800" b="1" i="1" dirty="0" smtClean="0">
                <a:solidFill>
                  <a:srgbClr val="0070C0"/>
                </a:solidFill>
              </a:rPr>
              <a:t>  </a:t>
            </a:r>
            <a:r>
              <a:rPr lang="en-GB" sz="2800" b="1" i="1" dirty="0" smtClean="0">
                <a:solidFill>
                  <a:srgbClr val="002060"/>
                </a:solidFill>
              </a:rPr>
              <a:t>Contain political, industrial, financial and cultural news</a:t>
            </a:r>
            <a:endParaRPr lang="en-GB" sz="2800" b="1" i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4286256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0525" indent="-273050">
              <a:spcBef>
                <a:spcPts val="7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38213" algn="l"/>
                <a:tab pos="1852613" algn="l"/>
                <a:tab pos="2767013" algn="l"/>
                <a:tab pos="3681413" algn="l"/>
                <a:tab pos="4595813" algn="l"/>
                <a:tab pos="5510213" algn="l"/>
                <a:tab pos="6424613" algn="l"/>
                <a:tab pos="7339013" algn="l"/>
                <a:tab pos="8253413" algn="l"/>
                <a:tab pos="9167813" algn="l"/>
                <a:tab pos="10082213" algn="l"/>
              </a:tabLst>
            </a:pPr>
            <a:r>
              <a:rPr lang="en-GB" sz="2800" b="1" i="1" dirty="0" smtClean="0">
                <a:solidFill>
                  <a:srgbClr val="002060"/>
                </a:solidFill>
              </a:rPr>
              <a:t>Less credible</a:t>
            </a:r>
            <a:endParaRPr lang="en-GB" sz="2800" b="1" i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28055" y="5143512"/>
            <a:ext cx="3215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0525" indent="-273050">
              <a:spcBef>
                <a:spcPts val="7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38213" algn="l"/>
                <a:tab pos="1852613" algn="l"/>
                <a:tab pos="2767013" algn="l"/>
                <a:tab pos="3681413" algn="l"/>
                <a:tab pos="4595813" algn="l"/>
                <a:tab pos="5510213" algn="l"/>
                <a:tab pos="6424613" algn="l"/>
                <a:tab pos="7339013" algn="l"/>
                <a:tab pos="8253413" algn="l"/>
                <a:tab pos="9167813" algn="l"/>
                <a:tab pos="10082213" algn="l"/>
              </a:tabLst>
            </a:pPr>
            <a:r>
              <a:rPr lang="en-GB" sz="2800" b="1" dirty="0" smtClean="0">
                <a:solidFill>
                  <a:srgbClr val="002060"/>
                </a:solidFill>
              </a:rPr>
              <a:t>Sensationalism</a:t>
            </a:r>
            <a:endParaRPr lang="en-GB" sz="2800" b="1" dirty="0">
              <a:solidFill>
                <a:srgbClr val="00206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 flipH="1" flipV="1">
            <a:off x="3464711" y="2750339"/>
            <a:ext cx="428628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3393273" y="3464719"/>
            <a:ext cx="642942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5322099" y="964389"/>
            <a:ext cx="1071570" cy="10001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5500694" y="1571612"/>
            <a:ext cx="642942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786446" y="4357694"/>
            <a:ext cx="500066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429256" y="4786322"/>
            <a:ext cx="785818" cy="6429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7" descr="0221news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357694"/>
            <a:ext cx="2857520" cy="2068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C:\Documents and Settings\Admin\Мои документы\My Downloads\guardian 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04"/>
            <a:ext cx="2073346" cy="19446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8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0"/>
                            </p:stCondLst>
                            <p:childTnLst>
                              <p:par>
                                <p:cTn id="7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6" grpId="0" animBg="1"/>
      <p:bldP spid="3" grpId="0" build="p"/>
      <p:bldP spid="5" grpId="0"/>
      <p:bldP spid="7" grpId="0"/>
      <p:bldP spid="12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Comic Sans MS" pitchFamily="66" charset="0"/>
              </a:rPr>
              <a:t>Newspapers are divided </a:t>
            </a:r>
            <a:r>
              <a:rPr lang="ru-RU" sz="4400" dirty="0" smtClean="0">
                <a:solidFill>
                  <a:srgbClr val="0070C0"/>
                </a:solidFill>
              </a:rPr>
              <a:t/>
            </a:r>
            <a:br>
              <a:rPr lang="ru-RU" sz="4400" dirty="0" smtClean="0">
                <a:solidFill>
                  <a:srgbClr val="0070C0"/>
                </a:solidFill>
              </a:rPr>
            </a:b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991600" y="4572008"/>
            <a:ext cx="152400" cy="15081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428736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Daily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428736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Sunday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428868"/>
            <a:ext cx="4357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Published on every day of the week except Sunday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2428868"/>
            <a:ext cx="45005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They are larger then daily ones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857488" y="928670"/>
            <a:ext cx="642942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643438" y="928670"/>
            <a:ext cx="642942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464579" y="2107397"/>
            <a:ext cx="571504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rot="16200000" flipH="1">
            <a:off x="5116115" y="2044289"/>
            <a:ext cx="405476" cy="2208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1" descr="Картинка 5 из 14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143248"/>
            <a:ext cx="2571768" cy="2571768"/>
          </a:xfrm>
          <a:prstGeom prst="rect">
            <a:avLst/>
          </a:prstGeom>
          <a:noFill/>
        </p:spPr>
      </p:pic>
      <p:pic>
        <p:nvPicPr>
          <p:cNvPr id="17" name="Picture 5" descr="Картинка 5 из 149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5" y="3500438"/>
            <a:ext cx="1885963" cy="2357454"/>
          </a:xfrm>
          <a:prstGeom prst="rect">
            <a:avLst/>
          </a:prstGeom>
          <a:noFill/>
        </p:spPr>
      </p:pic>
      <p:pic>
        <p:nvPicPr>
          <p:cNvPr id="18" name="Picture 9" descr="Картинка 5 из 149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4000504"/>
            <a:ext cx="2428892" cy="2428892"/>
          </a:xfrm>
          <a:prstGeom prst="rect">
            <a:avLst/>
          </a:prstGeom>
          <a:noFill/>
        </p:spPr>
      </p:pic>
      <p:pic>
        <p:nvPicPr>
          <p:cNvPr id="19" name="Picture 13" descr="Картинка 15 из 450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41876">
            <a:off x="211472" y="3517565"/>
            <a:ext cx="3072451" cy="2000264"/>
          </a:xfrm>
          <a:prstGeom prst="rect">
            <a:avLst/>
          </a:prstGeom>
          <a:noFill/>
        </p:spPr>
      </p:pic>
      <p:pic>
        <p:nvPicPr>
          <p:cNvPr id="20" name="Picture 15" descr="Картинка 38 из 450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28" y="4214818"/>
            <a:ext cx="3000396" cy="2459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25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2742</TotalTime>
  <Words>1417</Words>
  <Application>Microsoft Office PowerPoint</Application>
  <PresentationFormat>Экран (4:3)</PresentationFormat>
  <Paragraphs>240</Paragraphs>
  <Slides>48</Slides>
  <Notes>2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Трек</vt:lpstr>
      <vt:lpstr>Презентация PowerPoint</vt:lpstr>
      <vt:lpstr>Презентация PowerPoint</vt:lpstr>
      <vt:lpstr>Презентация PowerPoint</vt:lpstr>
      <vt:lpstr>How do people use  the media?</vt:lpstr>
      <vt:lpstr>The media  help people</vt:lpstr>
      <vt:lpstr>Презентация PowerPoint</vt:lpstr>
      <vt:lpstr>Презентация PowerPoint</vt:lpstr>
      <vt:lpstr>Презентация PowerPoint</vt:lpstr>
      <vt:lpstr>Newspapers are divided  </vt:lpstr>
      <vt:lpstr>Презентация PowerPoint</vt:lpstr>
      <vt:lpstr>Презентация PowerPoint</vt:lpstr>
      <vt:lpstr>Презентация PowerPoint</vt:lpstr>
      <vt:lpstr>Презентация PowerPoint</vt:lpstr>
      <vt:lpstr>Find the correct translation</vt:lpstr>
      <vt:lpstr>Презентация PowerPoint</vt:lpstr>
      <vt:lpstr>    A Radio in the  UK</vt:lpstr>
      <vt:lpstr>BBC studio </vt:lpstr>
      <vt:lpstr>Uncountable </vt:lpstr>
      <vt:lpstr>Презентация PowerPoint</vt:lpstr>
      <vt:lpstr>Презентация PowerPoint</vt:lpstr>
      <vt:lpstr>Презентация PowerPoint</vt:lpstr>
      <vt:lpstr>A documentary </vt:lpstr>
      <vt:lpstr>A Weather  forecast</vt:lpstr>
      <vt:lpstr>Talk show</vt:lpstr>
      <vt:lpstr>Match the words with the definitions </vt:lpstr>
      <vt:lpstr>Match the definitions with the pictures</vt:lpstr>
      <vt:lpstr>Check yourself!</vt:lpstr>
      <vt:lpstr>What is it?</vt:lpstr>
      <vt:lpstr>What is it?</vt:lpstr>
      <vt:lpstr>What is it?</vt:lpstr>
      <vt:lpstr>The British Television</vt:lpstr>
      <vt:lpstr>Reality TV in Britain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You are wrong!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410</cp:revision>
  <dcterms:modified xsi:type="dcterms:W3CDTF">2019-11-12T04:16:32Z</dcterms:modified>
</cp:coreProperties>
</file>